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sldIdLst>
    <p:sldId id="2619" r:id="rId3"/>
    <p:sldId id="2620" r:id="rId5"/>
    <p:sldId id="2621" r:id="rId6"/>
    <p:sldId id="2622" r:id="rId7"/>
    <p:sldId id="2623" r:id="rId8"/>
    <p:sldId id="2624" r:id="rId9"/>
    <p:sldId id="2625" r:id="rId10"/>
    <p:sldId id="2626" r:id="rId11"/>
    <p:sldId id="2627" r:id="rId12"/>
    <p:sldId id="2628" r:id="rId13"/>
    <p:sldId id="2629" r:id="rId14"/>
    <p:sldId id="2630" r:id="rId15"/>
    <p:sldId id="2631" r:id="rId16"/>
    <p:sldId id="2632" r:id="rId17"/>
    <p:sldId id="2633" r:id="rId18"/>
    <p:sldId id="2634" r:id="rId19"/>
    <p:sldId id="2635" r:id="rId20"/>
    <p:sldId id="2636" r:id="rId21"/>
    <p:sldId id="2637" r:id="rId22"/>
    <p:sldId id="2638" r:id="rId23"/>
    <p:sldId id="2639" r:id="rId24"/>
    <p:sldId id="2640" r:id="rId25"/>
    <p:sldId id="2641" r:id="rId26"/>
    <p:sldId id="2642" r:id="rId27"/>
    <p:sldId id="2643" r:id="rId28"/>
  </p:sldIdLst>
  <p:sldSz cx="9144000" cy="5143500" type="screen16x9"/>
  <p:notesSz cx="6858000" cy="9144000"/>
  <p:embeddedFontLst>
    <p:embeddedFont>
      <p:font typeface="微软雅黑" panose="020B0503020204020204" pitchFamily="34" charset="-122"/>
      <p:regular r:id="rId33"/>
    </p:embeddedFont>
    <p:embeddedFont>
      <p:font typeface="Calibri" panose="020F0502020204030204" charset="0"/>
      <p:regular r:id="rId34"/>
      <p:bold r:id="rId35"/>
      <p:italic r:id="rId36"/>
      <p:boldItalic r:id="rId37"/>
    </p:embeddedFont>
  </p:embeddedFontLst>
  <p:custShowLst>
    <p:custShow name="自定义放映 1" id="0">
      <p:sldLst/>
    </p:custShow>
  </p:custShow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Rg st="1" end="25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FCDE00"/>
    <a:srgbClr val="3F5989"/>
    <a:srgbClr val="0066CC"/>
    <a:srgbClr val="EAEAEA"/>
    <a:srgbClr val="D3D3D3"/>
    <a:srgbClr val="E6E5E1"/>
    <a:srgbClr val="C8242F"/>
    <a:srgbClr val="7E2926"/>
    <a:srgbClr val="9600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 autoAdjust="0"/>
    <p:restoredTop sz="94660"/>
  </p:normalViewPr>
  <p:slideViewPr>
    <p:cSldViewPr>
      <p:cViewPr>
        <p:scale>
          <a:sx n="125" d="100"/>
          <a:sy n="125" d="100"/>
        </p:scale>
        <p:origin x="-1236" y="-402"/>
      </p:cViewPr>
      <p:guideLst>
        <p:guide orient="horz" pos="143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36" Type="http://schemas.openxmlformats.org/officeDocument/2006/relationships/font" Target="fonts/font4.fntdata"/><Relationship Id="rId35" Type="http://schemas.openxmlformats.org/officeDocument/2006/relationships/font" Target="fonts/font3.fntdata"/><Relationship Id="rId34" Type="http://schemas.openxmlformats.org/officeDocument/2006/relationships/font" Target="fonts/font2.fntdata"/><Relationship Id="rId33" Type="http://schemas.openxmlformats.org/officeDocument/2006/relationships/font" Target="fonts/font1.fntdata"/><Relationship Id="rId32" Type="http://schemas.openxmlformats.org/officeDocument/2006/relationships/commentAuthors" Target="commentAuthors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0960A4-252B-4328-9E2C-03445CC1FF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286D78-31DF-493B-968A-39C1B250695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solidFill>
              <a:srgbClr val="000000"/>
            </a:solidFill>
            <a:miter/>
          </a:ln>
        </p:spPr>
      </p:sp>
      <p:sp>
        <p:nvSpPr>
          <p:cNvPr id="15362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536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solidFill>
              <a:srgbClr val="000000"/>
            </a:solidFill>
            <a:miter/>
          </a:ln>
        </p:spPr>
      </p:sp>
      <p:sp>
        <p:nvSpPr>
          <p:cNvPr id="15362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536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solidFill>
              <a:srgbClr val="000000"/>
            </a:solidFill>
            <a:miter/>
          </a:ln>
        </p:spPr>
      </p:sp>
      <p:sp>
        <p:nvSpPr>
          <p:cNvPr id="15362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536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solidFill>
              <a:srgbClr val="000000"/>
            </a:solidFill>
            <a:miter/>
          </a:ln>
        </p:spPr>
      </p:sp>
      <p:sp>
        <p:nvSpPr>
          <p:cNvPr id="15362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536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solidFill>
              <a:srgbClr val="000000"/>
            </a:solidFill>
            <a:miter/>
          </a:ln>
        </p:spPr>
      </p:sp>
      <p:sp>
        <p:nvSpPr>
          <p:cNvPr id="15362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536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solidFill>
              <a:srgbClr val="000000"/>
            </a:solidFill>
            <a:miter/>
          </a:ln>
        </p:spPr>
      </p:sp>
      <p:sp>
        <p:nvSpPr>
          <p:cNvPr id="15362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536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solidFill>
              <a:srgbClr val="000000"/>
            </a:solidFill>
            <a:miter/>
          </a:ln>
        </p:spPr>
      </p:sp>
      <p:sp>
        <p:nvSpPr>
          <p:cNvPr id="15362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536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solidFill>
              <a:srgbClr val="000000"/>
            </a:solidFill>
            <a:miter/>
          </a:ln>
        </p:spPr>
      </p:sp>
      <p:sp>
        <p:nvSpPr>
          <p:cNvPr id="15362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536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solidFill>
              <a:srgbClr val="000000"/>
            </a:solidFill>
            <a:miter/>
          </a:ln>
        </p:spPr>
      </p:sp>
      <p:sp>
        <p:nvSpPr>
          <p:cNvPr id="15362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536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solidFill>
              <a:srgbClr val="000000"/>
            </a:solidFill>
            <a:miter/>
          </a:ln>
        </p:spPr>
      </p:sp>
      <p:sp>
        <p:nvSpPr>
          <p:cNvPr id="15362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536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solidFill>
              <a:srgbClr val="000000"/>
            </a:solidFill>
            <a:miter/>
          </a:ln>
        </p:spPr>
      </p:sp>
      <p:sp>
        <p:nvSpPr>
          <p:cNvPr id="15362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536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solidFill>
              <a:srgbClr val="000000"/>
            </a:solidFill>
            <a:miter/>
          </a:ln>
        </p:spPr>
      </p:sp>
      <p:sp>
        <p:nvSpPr>
          <p:cNvPr id="21506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1507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solidFill>
              <a:srgbClr val="000000"/>
            </a:solidFill>
            <a:miter/>
          </a:ln>
        </p:spPr>
      </p:sp>
      <p:sp>
        <p:nvSpPr>
          <p:cNvPr id="21506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1507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solidFill>
              <a:srgbClr val="000000"/>
            </a:solidFill>
            <a:miter/>
          </a:ln>
        </p:spPr>
      </p:sp>
      <p:sp>
        <p:nvSpPr>
          <p:cNvPr id="21506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1507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solidFill>
              <a:srgbClr val="000000"/>
            </a:solidFill>
            <a:miter/>
          </a:ln>
        </p:spPr>
      </p:sp>
      <p:sp>
        <p:nvSpPr>
          <p:cNvPr id="21506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1507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solidFill>
              <a:srgbClr val="000000"/>
            </a:solidFill>
            <a:miter/>
          </a:ln>
        </p:spPr>
      </p:sp>
      <p:sp>
        <p:nvSpPr>
          <p:cNvPr id="21506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1507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solidFill>
              <a:srgbClr val="000000"/>
            </a:solidFill>
            <a:miter/>
          </a:ln>
        </p:spPr>
      </p:sp>
      <p:sp>
        <p:nvSpPr>
          <p:cNvPr id="21506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1507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solidFill>
              <a:srgbClr val="000000"/>
            </a:solidFill>
            <a:miter/>
          </a:ln>
        </p:spPr>
      </p:sp>
      <p:sp>
        <p:nvSpPr>
          <p:cNvPr id="21506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1507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solidFill>
              <a:srgbClr val="000000"/>
            </a:solidFill>
            <a:miter/>
          </a:ln>
        </p:spPr>
      </p:sp>
      <p:sp>
        <p:nvSpPr>
          <p:cNvPr id="25602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560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solidFill>
              <a:srgbClr val="000000"/>
            </a:solidFill>
            <a:miter/>
          </a:ln>
        </p:spPr>
      </p:sp>
      <p:sp>
        <p:nvSpPr>
          <p:cNvPr id="25602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560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solidFill>
              <a:srgbClr val="000000"/>
            </a:solidFill>
            <a:miter/>
          </a:ln>
        </p:spPr>
      </p:sp>
      <p:sp>
        <p:nvSpPr>
          <p:cNvPr id="25602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560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solidFill>
              <a:srgbClr val="000000"/>
            </a:solidFill>
            <a:miter/>
          </a:ln>
        </p:spPr>
      </p:sp>
      <p:sp>
        <p:nvSpPr>
          <p:cNvPr id="25602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560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solidFill>
              <a:srgbClr val="000000"/>
            </a:solidFill>
            <a:miter/>
          </a:ln>
        </p:spPr>
      </p:sp>
      <p:sp>
        <p:nvSpPr>
          <p:cNvPr id="25602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560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D1FDA-8AD7-41A1-A0AC-B73BFC6DE2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27145-FF81-4AC9-98EB-2A48FA1E94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10000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D1FDA-8AD7-41A1-A0AC-B73BFC6DE2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27145-FF81-4AC9-98EB-2A48FA1E94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10000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D1FDA-8AD7-41A1-A0AC-B73BFC6DE2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27145-FF81-4AC9-98EB-2A48FA1E94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10000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000125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000125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D1FDA-8AD7-41A1-A0AC-B73BFC6DE2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27145-FF81-4AC9-98EB-2A48FA1E94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10000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D1FDA-8AD7-41A1-A0AC-B73BFC6DE2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27145-FF81-4AC9-98EB-2A48FA1E94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10000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D1FDA-8AD7-41A1-A0AC-B73BFC6DE2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27145-FF81-4AC9-98EB-2A48FA1E94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10000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D1FDA-8AD7-41A1-A0AC-B73BFC6DE2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27145-FF81-4AC9-98EB-2A48FA1E94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10000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D1FDA-8AD7-41A1-A0AC-B73BFC6DE2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27145-FF81-4AC9-98EB-2A48FA1E94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10000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D1FDA-8AD7-41A1-A0AC-B73BFC6DE2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27145-FF81-4AC9-98EB-2A48FA1E94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10000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D1FDA-8AD7-41A1-A0AC-B73BFC6DE2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27145-FF81-4AC9-98EB-2A48FA1E94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10000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71450"/>
            <a:ext cx="2057400" cy="36576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71450"/>
            <a:ext cx="6019800" cy="36576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D1FDA-8AD7-41A1-A0AC-B73BFC6DE2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27145-FF81-4AC9-98EB-2A48FA1E94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10000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7D1FDA-8AD7-41A1-A0AC-B73BFC6DE2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27145-FF81-4AC9-98EB-2A48FA1E94C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10000"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5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51961" y="1109663"/>
            <a:ext cx="512921" cy="20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35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会前：</a:t>
            </a:r>
            <a:endParaRPr lang="zh-CN" altLang="en-US" sz="135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964883" y="3775234"/>
            <a:ext cx="2296478" cy="80676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64883" y="755174"/>
            <a:ext cx="3370421" cy="798195"/>
          </a:xfrm>
          <a:prstGeom prst="rect">
            <a:avLst/>
          </a:prstGeom>
        </p:spPr>
      </p:pic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451961" y="2058829"/>
            <a:ext cx="512921" cy="20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35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会中：</a:t>
            </a:r>
            <a:endParaRPr lang="zh-CN" altLang="en-US" sz="135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>
            <a:spLocks noChangeArrowheads="1"/>
          </p:cNvSpPr>
          <p:nvPr/>
        </p:nvSpPr>
        <p:spPr bwMode="auto">
          <a:xfrm>
            <a:off x="451961" y="3996690"/>
            <a:ext cx="513398" cy="20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35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会后：</a:t>
            </a:r>
            <a:endParaRPr lang="zh-CN" altLang="en-US" sz="135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" name="组合 14"/>
          <p:cNvGrpSpPr/>
          <p:nvPr/>
        </p:nvGrpSpPr>
        <p:grpSpPr bwMode="auto">
          <a:xfrm>
            <a:off x="8610600" y="359569"/>
            <a:ext cx="250031" cy="250031"/>
            <a:chOff x="0" y="0"/>
            <a:chExt cx="449943" cy="449943"/>
          </a:xfrm>
        </p:grpSpPr>
        <p:sp>
          <p:nvSpPr>
            <p:cNvPr id="12" name="椭圆 16"/>
            <p:cNvSpPr>
              <a:spLocks noChangeArrowheads="1"/>
            </p:cNvSpPr>
            <p:nvPr/>
          </p:nvSpPr>
          <p:spPr bwMode="auto">
            <a:xfrm>
              <a:off x="0" y="0"/>
              <a:ext cx="449943" cy="449943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13" name="等腰三角形 17"/>
            <p:cNvSpPr>
              <a:spLocks noChangeArrowheads="1"/>
            </p:cNvSpPr>
            <p:nvPr/>
          </p:nvSpPr>
          <p:spPr bwMode="auto">
            <a:xfrm rot="5400000">
              <a:off x="110342" y="110343"/>
              <a:ext cx="287106" cy="24639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9055" y="54293"/>
            <a:ext cx="219265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>
                <a:solidFill>
                  <a:srgbClr val="0070C0"/>
                </a:solidFill>
                <a:latin typeface="+mj-lt"/>
                <a:ea typeface="+mj-ea"/>
                <a:cs typeface="+mj-cs"/>
                <a:sym typeface="+mn-ea"/>
              </a:rPr>
              <a:t>无纸化会议软件</a:t>
            </a:r>
            <a:endParaRPr lang="zh-CN" altLang="en-US" sz="21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图片 4" descr="图片1_看图王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490" y="1909445"/>
            <a:ext cx="4060190" cy="162814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flipV="1">
            <a:off x="0" y="438151"/>
            <a:ext cx="9144000" cy="37853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6823" y="2825115"/>
            <a:ext cx="3654743" cy="205644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823" y="622459"/>
            <a:ext cx="3654743" cy="2056448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5033962"/>
            <a:ext cx="9144000" cy="12977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 defTabSz="685800">
              <a:defRPr/>
            </a:pPr>
            <a:endParaRPr lang="zh-CN" altLang="en-US" sz="1400"/>
          </a:p>
        </p:txBody>
      </p:sp>
      <p:sp>
        <p:nvSpPr>
          <p:cNvPr id="20" name="TextBox 19"/>
          <p:cNvSpPr txBox="1"/>
          <p:nvPr/>
        </p:nvSpPr>
        <p:spPr>
          <a:xfrm>
            <a:off x="3989785" y="1173957"/>
            <a:ext cx="308610" cy="643890"/>
          </a:xfrm>
          <a:prstGeom prst="rect">
            <a:avLst/>
          </a:prstGeom>
          <a:noFill/>
          <a:ln w="9525">
            <a:noFill/>
          </a:ln>
        </p:spPr>
        <p:txBody>
          <a:bodyPr wrap="none" lIns="91437" tIns="45718" rIns="91437" bIns="45718" anchor="t">
            <a:spAutoFit/>
          </a:bodyPr>
          <a:lstStyle/>
          <a:p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7396" y="606664"/>
            <a:ext cx="2144315" cy="434340"/>
          </a:xfrm>
          <a:prstGeom prst="rect">
            <a:avLst/>
          </a:prstGeom>
          <a:noFill/>
          <a:ln w="9525">
            <a:noFill/>
          </a:ln>
        </p:spPr>
        <p:txBody>
          <a:bodyPr wrap="square" lIns="91437" tIns="45718" rIns="91437" bIns="45718" anchor="t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+mn-ea"/>
              </a:rPr>
              <a:t>1</a:t>
            </a:r>
            <a:r>
              <a:rPr lang="zh-CN" altLang="en-US" sz="1400" b="1" dirty="0">
                <a:solidFill>
                  <a:srgbClr val="0070C0"/>
                </a:solidFill>
                <a:latin typeface="+mn-ea"/>
                <a:sym typeface="+mn-ea"/>
              </a:rPr>
              <a:t>、</a:t>
            </a:r>
            <a:r>
              <a:rPr lang="zh-CN" altLang="en-US" sz="1400" b="1" dirty="0">
                <a:solidFill>
                  <a:srgbClr val="0070C0"/>
                </a:solidFill>
                <a:latin typeface="+mn-ea"/>
              </a:rPr>
              <a:t>连接到服务器 </a:t>
            </a:r>
            <a:r>
              <a:rPr lang="en-US" altLang="zh-CN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   </a:t>
            </a:r>
            <a:r>
              <a:rPr lang="en-US" altLang="zh-CN" sz="1200" dirty="0">
                <a:latin typeface="Calibri" panose="020F0502020204030204" charset="0"/>
                <a:ea typeface="宋体" panose="02010600030101010101" pitchFamily="2" charset="-122"/>
              </a:rPr>
              <a:t>                               </a:t>
            </a: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1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22409" y="1173956"/>
            <a:ext cx="3688556" cy="1382395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 defTabSz="685800" hangingPunct="0">
              <a:defRPr/>
            </a:pPr>
            <a:r>
              <a:rPr lang="zh-CN" altLang="zh-CN" sz="1200" dirty="0">
                <a:sym typeface="+mn-ea"/>
              </a:rPr>
              <a:t>    （1）第一次使用软件时需输入服务器IP地址连接到服务器</a:t>
            </a: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r>
              <a:rPr lang="en-US" altLang="zh-CN" sz="1200" dirty="0">
                <a:sym typeface="+mn-ea"/>
              </a:rPr>
              <a:t>    </a:t>
            </a:r>
            <a:r>
              <a:rPr lang="zh-CN" altLang="zh-CN" sz="1200" dirty="0">
                <a:sym typeface="+mn-ea"/>
              </a:rPr>
              <a:t>（2）如有登录记录则会自动连接上次的设置 然后自动跳转到欢迎页面</a:t>
            </a: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r>
              <a:rPr lang="en-US" altLang="zh-CN" sz="1200" dirty="0">
                <a:sym typeface="+mn-ea"/>
              </a:rPr>
              <a:t>    </a:t>
            </a:r>
            <a:r>
              <a:rPr lang="zh-CN" altLang="zh-CN" sz="1200" dirty="0">
                <a:sym typeface="+mn-ea"/>
              </a:rPr>
              <a:t>（3）点击“正在连接”可取消自动登录</a:t>
            </a:r>
            <a:endParaRPr lang="zh-CN" altLang="zh-CN" sz="1200" dirty="0">
              <a:sym typeface="+mn-ea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59055" y="54293"/>
            <a:ext cx="219265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>
                <a:solidFill>
                  <a:srgbClr val="0070C0"/>
                </a:solidFill>
                <a:latin typeface="+mj-lt"/>
                <a:ea typeface="+mj-ea"/>
                <a:cs typeface="+mj-cs"/>
                <a:sym typeface="+mn-ea"/>
              </a:rPr>
              <a:t>无纸化会议软件</a:t>
            </a:r>
            <a:endParaRPr lang="zh-CN" altLang="en-US" sz="21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矩形 12"/>
          <p:cNvSpPr/>
          <p:nvPr/>
        </p:nvSpPr>
        <p:spPr>
          <a:xfrm flipV="1">
            <a:off x="0" y="438151"/>
            <a:ext cx="9144000" cy="37853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16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70559" y="701040"/>
            <a:ext cx="4262914" cy="38576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5033962"/>
            <a:ext cx="9144000" cy="12977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 defTabSz="685800">
              <a:defRPr/>
            </a:pPr>
            <a:endParaRPr lang="zh-CN" altLang="en-US" sz="1400"/>
          </a:p>
        </p:txBody>
      </p:sp>
      <p:sp>
        <p:nvSpPr>
          <p:cNvPr id="20" name="TextBox 19"/>
          <p:cNvSpPr txBox="1"/>
          <p:nvPr/>
        </p:nvSpPr>
        <p:spPr>
          <a:xfrm>
            <a:off x="3989785" y="1173957"/>
            <a:ext cx="308610" cy="643890"/>
          </a:xfrm>
          <a:prstGeom prst="rect">
            <a:avLst/>
          </a:prstGeom>
          <a:noFill/>
          <a:ln w="9525">
            <a:noFill/>
          </a:ln>
        </p:spPr>
        <p:txBody>
          <a:bodyPr wrap="none" lIns="91437" tIns="45718" rIns="91437" bIns="45718" anchor="t">
            <a:spAutoFit/>
          </a:bodyPr>
          <a:lstStyle/>
          <a:p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39" y="627619"/>
            <a:ext cx="2144315" cy="434340"/>
          </a:xfrm>
          <a:prstGeom prst="rect">
            <a:avLst/>
          </a:prstGeom>
          <a:noFill/>
          <a:ln w="9525">
            <a:noFill/>
          </a:ln>
        </p:spPr>
        <p:txBody>
          <a:bodyPr wrap="square" lIns="91437" tIns="45718" rIns="91437" bIns="45718" anchor="t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+mn-ea"/>
              </a:rPr>
              <a:t>2、选择登录模式   </a:t>
            </a:r>
            <a:r>
              <a:rPr lang="en-US" altLang="zh-CN" sz="1400" b="1" dirty="0">
                <a:latin typeface="+mn-ea"/>
              </a:rPr>
              <a:t> </a:t>
            </a:r>
            <a:r>
              <a:rPr lang="en-US" altLang="zh-CN" sz="1200" dirty="0">
                <a:latin typeface="Calibri" panose="020F0502020204030204" charset="0"/>
                <a:ea typeface="宋体" panose="02010600030101010101" pitchFamily="2" charset="-122"/>
              </a:rPr>
              <a:t>                                  </a:t>
            </a: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1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1438" y="1118235"/>
            <a:ext cx="2682240" cy="1197610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 defTabSz="685800" hangingPunct="0">
              <a:defRPr/>
            </a:pPr>
            <a:r>
              <a:rPr lang="zh-CN" altLang="zh-CN" sz="1200" dirty="0">
                <a:sym typeface="+mn-ea"/>
              </a:rPr>
              <a:t>   （1）选座入会适用于 「常规模式」 与 「列席模式」</a:t>
            </a: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r>
              <a:rPr lang="zh-CN" altLang="zh-CN" sz="1200" dirty="0">
                <a:sym typeface="+mn-ea"/>
              </a:rPr>
              <a:t>即座位固定 参会人员固定或不固定</a:t>
            </a: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r>
              <a:rPr lang="zh-CN" altLang="zh-CN" sz="1200" dirty="0">
                <a:sym typeface="+mn-ea"/>
              </a:rPr>
              <a:t> </a:t>
            </a:r>
            <a:r>
              <a:rPr lang="en-US" altLang="zh-CN" sz="1200" dirty="0">
                <a:sym typeface="+mn-ea"/>
              </a:rPr>
              <a:t>  </a:t>
            </a:r>
            <a:r>
              <a:rPr lang="zh-CN" altLang="zh-CN" sz="1200" dirty="0">
                <a:sym typeface="+mn-ea"/>
              </a:rPr>
              <a:t>（2）人名入会适用于 「无座位模式」</a:t>
            </a:r>
            <a:endParaRPr lang="zh-CN" altLang="zh-CN" sz="1200" dirty="0">
              <a:sym typeface="+mn-ea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59055" y="54293"/>
            <a:ext cx="219265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>
                <a:solidFill>
                  <a:srgbClr val="0070C0"/>
                </a:solidFill>
                <a:latin typeface="+mj-lt"/>
                <a:ea typeface="+mj-ea"/>
                <a:cs typeface="+mj-cs"/>
                <a:sym typeface="+mn-ea"/>
              </a:rPr>
              <a:t>无纸化会议软件</a:t>
            </a:r>
            <a:endParaRPr lang="zh-CN" altLang="en-US" sz="21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矩形 12"/>
          <p:cNvSpPr/>
          <p:nvPr/>
        </p:nvSpPr>
        <p:spPr>
          <a:xfrm flipV="1">
            <a:off x="0" y="438151"/>
            <a:ext cx="9144000" cy="37853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29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9406" y="627698"/>
            <a:ext cx="5903119" cy="39357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5033962"/>
            <a:ext cx="9144000" cy="12977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 defTabSz="685800">
              <a:defRPr/>
            </a:pPr>
            <a:endParaRPr lang="zh-CN" altLang="en-US" sz="1400"/>
          </a:p>
        </p:txBody>
      </p:sp>
      <p:sp>
        <p:nvSpPr>
          <p:cNvPr id="20" name="TextBox 19"/>
          <p:cNvSpPr txBox="1"/>
          <p:nvPr/>
        </p:nvSpPr>
        <p:spPr>
          <a:xfrm>
            <a:off x="3989785" y="1173957"/>
            <a:ext cx="308610" cy="643890"/>
          </a:xfrm>
          <a:prstGeom prst="rect">
            <a:avLst/>
          </a:prstGeom>
          <a:noFill/>
          <a:ln w="9525">
            <a:noFill/>
          </a:ln>
        </p:spPr>
        <p:txBody>
          <a:bodyPr wrap="none" lIns="91437" tIns="45718" rIns="91437" bIns="45718" anchor="t">
            <a:spAutoFit/>
          </a:bodyPr>
          <a:lstStyle/>
          <a:p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39" y="627619"/>
            <a:ext cx="2144315" cy="434340"/>
          </a:xfrm>
          <a:prstGeom prst="rect">
            <a:avLst/>
          </a:prstGeom>
          <a:noFill/>
          <a:ln w="9525">
            <a:noFill/>
          </a:ln>
        </p:spPr>
        <p:txBody>
          <a:bodyPr wrap="square" lIns="91437" tIns="45718" rIns="91437" bIns="45718" anchor="t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+mn-ea"/>
              </a:rPr>
              <a:t>3、选座入会      </a:t>
            </a:r>
            <a:r>
              <a:rPr lang="en-US" altLang="zh-CN" sz="1200" dirty="0">
                <a:latin typeface="Calibri" panose="020F0502020204030204" charset="0"/>
                <a:ea typeface="宋体" panose="02010600030101010101" pitchFamily="2" charset="-122"/>
              </a:rPr>
              <a:t>                               </a:t>
            </a: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1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1438" y="1118235"/>
            <a:ext cx="2719388" cy="1936750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 defTabSz="685800" hangingPunct="0">
              <a:defRPr/>
            </a:pPr>
            <a:r>
              <a:rPr lang="zh-CN" altLang="zh-CN" sz="1200" dirty="0">
                <a:sym typeface="+mn-ea"/>
              </a:rPr>
              <a:t>        功能介绍：适用于「常规模式」 与 「列席模式」</a:t>
            </a: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r>
              <a:rPr lang="zh-CN" altLang="zh-CN" sz="1200" dirty="0">
                <a:sym typeface="+mn-ea"/>
              </a:rPr>
              <a:t>（1） 蓝色为以登录用户，不可登录</a:t>
            </a: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r>
              <a:rPr lang="zh-CN" altLang="zh-CN" sz="1200" dirty="0">
                <a:sym typeface="+mn-ea"/>
              </a:rPr>
              <a:t>（2） </a:t>
            </a:r>
            <a:r>
              <a:rPr lang="en-US" altLang="zh-CN" sz="1200" dirty="0">
                <a:sym typeface="+mn-ea"/>
              </a:rPr>
              <a:t> </a:t>
            </a:r>
            <a:r>
              <a:rPr lang="zh-CN" altLang="zh-CN" sz="1200" dirty="0">
                <a:sym typeface="+mn-ea"/>
              </a:rPr>
              <a:t>灰色为未登录用户，可登录</a:t>
            </a: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r>
              <a:rPr lang="zh-CN" altLang="zh-CN" sz="1200" dirty="0">
                <a:sym typeface="+mn-ea"/>
              </a:rPr>
              <a:t>（3） </a:t>
            </a:r>
            <a:r>
              <a:rPr lang="en-US" altLang="zh-CN" sz="1200" dirty="0">
                <a:sym typeface="+mn-ea"/>
              </a:rPr>
              <a:t> </a:t>
            </a:r>
            <a:r>
              <a:rPr lang="zh-CN" altLang="zh-CN" sz="1200" dirty="0">
                <a:sym typeface="+mn-ea"/>
              </a:rPr>
              <a:t>红色为当前已选择用户</a:t>
            </a: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r>
              <a:rPr lang="zh-CN" altLang="zh-CN" sz="1200" dirty="0">
                <a:sym typeface="+mn-ea"/>
              </a:rPr>
              <a:t>（4）下一步欢迎页面</a:t>
            </a:r>
            <a:endParaRPr lang="zh-CN" altLang="zh-CN" sz="1200" dirty="0">
              <a:sym typeface="+mn-ea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59055" y="54293"/>
            <a:ext cx="219265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>
                <a:solidFill>
                  <a:srgbClr val="0070C0"/>
                </a:solidFill>
                <a:latin typeface="+mj-lt"/>
                <a:ea typeface="+mj-ea"/>
                <a:cs typeface="+mj-cs"/>
                <a:sym typeface="+mn-ea"/>
              </a:rPr>
              <a:t>无纸化会议软件</a:t>
            </a:r>
            <a:endParaRPr lang="zh-CN" altLang="en-US" sz="21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矩形 12"/>
          <p:cNvSpPr/>
          <p:nvPr/>
        </p:nvSpPr>
        <p:spPr>
          <a:xfrm flipV="1">
            <a:off x="0" y="438151"/>
            <a:ext cx="9144000" cy="37853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40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4644" y="751999"/>
            <a:ext cx="6009799" cy="376904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059" y="1741170"/>
            <a:ext cx="133826" cy="123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490" y="2119075"/>
            <a:ext cx="130016" cy="12334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869" y="2459355"/>
            <a:ext cx="165259" cy="16764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5033962"/>
            <a:ext cx="9144000" cy="12977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 defTabSz="685800">
              <a:defRPr/>
            </a:pPr>
            <a:endParaRPr lang="zh-CN" altLang="en-US" sz="1400"/>
          </a:p>
        </p:txBody>
      </p:sp>
      <p:sp>
        <p:nvSpPr>
          <p:cNvPr id="20" name="TextBox 19"/>
          <p:cNvSpPr txBox="1"/>
          <p:nvPr/>
        </p:nvSpPr>
        <p:spPr>
          <a:xfrm>
            <a:off x="3989785" y="1173957"/>
            <a:ext cx="308610" cy="643890"/>
          </a:xfrm>
          <a:prstGeom prst="rect">
            <a:avLst/>
          </a:prstGeom>
          <a:noFill/>
          <a:ln w="9525">
            <a:noFill/>
          </a:ln>
        </p:spPr>
        <p:txBody>
          <a:bodyPr wrap="none" lIns="91437" tIns="45718" rIns="91437" bIns="45718" anchor="t">
            <a:spAutoFit/>
          </a:bodyPr>
          <a:lstStyle/>
          <a:p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1914" y="1129189"/>
            <a:ext cx="3918109" cy="1013460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 defTabSz="685800" hangingPunct="0">
              <a:defRPr/>
            </a:pPr>
            <a:r>
              <a:rPr lang="zh-CN" altLang="zh-CN" sz="1200" dirty="0">
                <a:sym typeface="+mn-ea"/>
              </a:rPr>
              <a:t>（5）「常规模式」 不需要密码 直接登录</a:t>
            </a: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r>
              <a:rPr lang="zh-CN" altLang="zh-CN" sz="1200" dirty="0">
                <a:sym typeface="+mn-ea"/>
              </a:rPr>
              <a:t>（6）「列席模式」 输入参会人名称进入会议</a:t>
            </a: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r>
              <a:rPr lang="zh-CN" altLang="zh-CN" sz="1200" dirty="0">
                <a:sym typeface="+mn-ea"/>
              </a:rPr>
              <a:t>（7）点击 更换参会方式 选择其他方式进入会议</a:t>
            </a:r>
            <a:endParaRPr lang="zh-CN" altLang="zh-CN" sz="1200" dirty="0">
              <a:sym typeface="+mn-ea"/>
            </a:endParaRPr>
          </a:p>
        </p:txBody>
      </p:sp>
      <p:sp>
        <p:nvSpPr>
          <p:cNvPr id="4" name="TextBox 1"/>
          <p:cNvSpPr txBox="1"/>
          <p:nvPr/>
        </p:nvSpPr>
        <p:spPr>
          <a:xfrm>
            <a:off x="59055" y="54293"/>
            <a:ext cx="219265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>
                <a:solidFill>
                  <a:srgbClr val="0070C0"/>
                </a:solidFill>
                <a:latin typeface="+mj-lt"/>
                <a:ea typeface="+mj-ea"/>
                <a:cs typeface="+mj-cs"/>
                <a:sym typeface="+mn-ea"/>
              </a:rPr>
              <a:t>无纸化会议软件</a:t>
            </a:r>
            <a:endParaRPr lang="zh-CN" altLang="en-US" sz="21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矩形 6"/>
          <p:cNvSpPr/>
          <p:nvPr/>
        </p:nvSpPr>
        <p:spPr>
          <a:xfrm flipV="1">
            <a:off x="0" y="438151"/>
            <a:ext cx="9144000" cy="37853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31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906" y="2796540"/>
            <a:ext cx="3449955" cy="21583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7763" y="554355"/>
            <a:ext cx="3458528" cy="2163604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5033962"/>
            <a:ext cx="9144000" cy="12977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 defTabSz="685800">
              <a:defRPr/>
            </a:pPr>
            <a:endParaRPr lang="zh-CN" altLang="en-US" sz="1400"/>
          </a:p>
        </p:txBody>
      </p:sp>
      <p:sp>
        <p:nvSpPr>
          <p:cNvPr id="20" name="TextBox 19"/>
          <p:cNvSpPr txBox="1"/>
          <p:nvPr/>
        </p:nvSpPr>
        <p:spPr>
          <a:xfrm>
            <a:off x="3989785" y="1173957"/>
            <a:ext cx="308610" cy="643890"/>
          </a:xfrm>
          <a:prstGeom prst="rect">
            <a:avLst/>
          </a:prstGeom>
          <a:noFill/>
          <a:ln w="9525">
            <a:noFill/>
          </a:ln>
        </p:spPr>
        <p:txBody>
          <a:bodyPr wrap="none" lIns="91437" tIns="45718" rIns="91437" bIns="45718" anchor="t">
            <a:spAutoFit/>
          </a:bodyPr>
          <a:lstStyle/>
          <a:p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39" y="627619"/>
            <a:ext cx="2144315" cy="434340"/>
          </a:xfrm>
          <a:prstGeom prst="rect">
            <a:avLst/>
          </a:prstGeom>
          <a:noFill/>
          <a:ln w="9525">
            <a:noFill/>
          </a:ln>
        </p:spPr>
        <p:txBody>
          <a:bodyPr wrap="square" lIns="91437" tIns="45718" rIns="91437" bIns="45718" anchor="t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+mn-ea"/>
              </a:rPr>
              <a:t>4、人名入会                                       </a:t>
            </a:r>
            <a:endParaRPr lang="zh-CN" altLang="en-US" sz="1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1517" y="1118235"/>
            <a:ext cx="2072879" cy="1013460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 defTabSz="685800" hangingPunct="0">
              <a:defRPr/>
            </a:pPr>
            <a:r>
              <a:rPr lang="zh-CN" altLang="zh-CN" sz="1200" dirty="0">
                <a:sym typeface="+mn-ea"/>
              </a:rPr>
              <a:t>（1）输入参会人员姓名 点击进入会议 加入该会议</a:t>
            </a: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r>
              <a:rPr lang="zh-CN" altLang="zh-CN" sz="1200" dirty="0">
                <a:sym typeface="+mn-ea"/>
              </a:rPr>
              <a:t>（2）点击 更换参会方式 切换其他参会方式</a:t>
            </a:r>
            <a:endParaRPr lang="zh-CN" altLang="zh-CN" sz="1200" dirty="0">
              <a:sym typeface="+mn-ea"/>
            </a:endParaRPr>
          </a:p>
        </p:txBody>
      </p:sp>
      <p:sp>
        <p:nvSpPr>
          <p:cNvPr id="4" name="TextBox 1"/>
          <p:cNvSpPr txBox="1"/>
          <p:nvPr/>
        </p:nvSpPr>
        <p:spPr>
          <a:xfrm>
            <a:off x="59055" y="54293"/>
            <a:ext cx="219265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>
                <a:solidFill>
                  <a:srgbClr val="0070C0"/>
                </a:solidFill>
                <a:latin typeface="+mj-lt"/>
                <a:ea typeface="+mj-ea"/>
                <a:cs typeface="+mj-cs"/>
                <a:sym typeface="+mn-ea"/>
              </a:rPr>
              <a:t>无纸化会议软件</a:t>
            </a:r>
            <a:endParaRPr lang="zh-CN" altLang="en-US" sz="21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矩形 6"/>
          <p:cNvSpPr/>
          <p:nvPr/>
        </p:nvSpPr>
        <p:spPr>
          <a:xfrm flipV="1">
            <a:off x="0" y="438151"/>
            <a:ext cx="9144000" cy="37853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33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57939" y="785336"/>
            <a:ext cx="6302216" cy="393954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5033962"/>
            <a:ext cx="9144000" cy="12977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 defTabSz="685800">
              <a:defRPr/>
            </a:pPr>
            <a:endParaRPr lang="zh-CN" altLang="en-US" sz="1400"/>
          </a:p>
        </p:txBody>
      </p:sp>
      <p:sp>
        <p:nvSpPr>
          <p:cNvPr id="20" name="TextBox 19"/>
          <p:cNvSpPr txBox="1"/>
          <p:nvPr/>
        </p:nvSpPr>
        <p:spPr>
          <a:xfrm>
            <a:off x="3989785" y="1173957"/>
            <a:ext cx="308610" cy="643890"/>
          </a:xfrm>
          <a:prstGeom prst="rect">
            <a:avLst/>
          </a:prstGeom>
          <a:noFill/>
          <a:ln w="9525">
            <a:noFill/>
          </a:ln>
        </p:spPr>
        <p:txBody>
          <a:bodyPr wrap="none" lIns="91437" tIns="45718" rIns="91437" bIns="45718" anchor="t">
            <a:spAutoFit/>
          </a:bodyPr>
          <a:lstStyle/>
          <a:p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39" y="627619"/>
            <a:ext cx="2144315" cy="434340"/>
          </a:xfrm>
          <a:prstGeom prst="rect">
            <a:avLst/>
          </a:prstGeom>
          <a:noFill/>
          <a:ln w="9525">
            <a:noFill/>
          </a:ln>
        </p:spPr>
        <p:txBody>
          <a:bodyPr wrap="square" lIns="91437" tIns="45718" rIns="91437" bIns="45718" anchor="t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+mn-ea"/>
              </a:rPr>
              <a:t>5、主界面                                   </a:t>
            </a:r>
            <a:endParaRPr lang="zh-CN" altLang="en-US" sz="1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1517" y="1118235"/>
            <a:ext cx="2072879" cy="1013460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 defTabSz="685800" hangingPunct="0">
              <a:defRPr/>
            </a:pPr>
            <a:r>
              <a:rPr lang="zh-CN" altLang="en-US" sz="1200" dirty="0">
                <a:latin typeface="+mn-ea"/>
                <a:sym typeface="+mn-ea"/>
              </a:rPr>
              <a:t>（1）点击各功能栏目，进入各栏目的详细功能页面。</a:t>
            </a:r>
            <a:endParaRPr lang="zh-CN" altLang="en-US" sz="1200" dirty="0">
              <a:latin typeface="+mn-ea"/>
              <a:sym typeface="+mn-ea"/>
            </a:endParaRPr>
          </a:p>
          <a:p>
            <a:pPr defTabSz="685800" hangingPunct="0">
              <a:defRPr/>
            </a:pPr>
            <a:endParaRPr lang="zh-CN" altLang="en-US" sz="1200" dirty="0">
              <a:latin typeface="+mn-ea"/>
              <a:sym typeface="+mn-ea"/>
            </a:endParaRPr>
          </a:p>
          <a:p>
            <a:pPr defTabSz="685800" hangingPunct="0">
              <a:defRPr/>
            </a:pPr>
            <a:r>
              <a:rPr lang="zh-CN" altLang="en-US" sz="1200" dirty="0">
                <a:latin typeface="+mn-ea"/>
                <a:sym typeface="+mn-ea"/>
              </a:rPr>
              <a:t>（2）右侧悬浮按钮可进行快捷操作</a:t>
            </a:r>
            <a:endParaRPr lang="zh-CN" altLang="en-US" sz="1200" dirty="0">
              <a:latin typeface="+mn-ea"/>
              <a:sym typeface="+mn-ea"/>
            </a:endParaRPr>
          </a:p>
        </p:txBody>
      </p:sp>
      <p:sp>
        <p:nvSpPr>
          <p:cNvPr id="4" name="TextBox 1"/>
          <p:cNvSpPr txBox="1"/>
          <p:nvPr/>
        </p:nvSpPr>
        <p:spPr>
          <a:xfrm>
            <a:off x="66199" y="54293"/>
            <a:ext cx="219265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>
                <a:solidFill>
                  <a:srgbClr val="0070C0"/>
                </a:solidFill>
                <a:latin typeface="+mj-lt"/>
                <a:ea typeface="+mj-ea"/>
                <a:cs typeface="+mj-cs"/>
                <a:sym typeface="+mn-ea"/>
              </a:rPr>
              <a:t>无纸化会议软件</a:t>
            </a:r>
            <a:endParaRPr lang="zh-CN" altLang="en-US" sz="21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矩形 6"/>
          <p:cNvSpPr/>
          <p:nvPr/>
        </p:nvSpPr>
        <p:spPr>
          <a:xfrm flipV="1">
            <a:off x="7144" y="438151"/>
            <a:ext cx="9144000" cy="37853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47" name="图片 4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37911" y="823436"/>
            <a:ext cx="6550819" cy="3685223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5033962"/>
            <a:ext cx="9144000" cy="12977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 defTabSz="685800">
              <a:defRPr/>
            </a:pPr>
            <a:endParaRPr lang="zh-CN" altLang="en-US" sz="1400"/>
          </a:p>
        </p:txBody>
      </p:sp>
      <p:sp>
        <p:nvSpPr>
          <p:cNvPr id="20" name="TextBox 19"/>
          <p:cNvSpPr txBox="1"/>
          <p:nvPr/>
        </p:nvSpPr>
        <p:spPr>
          <a:xfrm>
            <a:off x="3989785" y="1173957"/>
            <a:ext cx="308610" cy="643890"/>
          </a:xfrm>
          <a:prstGeom prst="rect">
            <a:avLst/>
          </a:prstGeom>
          <a:noFill/>
          <a:ln w="9525">
            <a:noFill/>
          </a:ln>
        </p:spPr>
        <p:txBody>
          <a:bodyPr wrap="none" lIns="91437" tIns="45718" rIns="91437" bIns="45718" anchor="t">
            <a:spAutoFit/>
          </a:bodyPr>
          <a:lstStyle/>
          <a:p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39" y="627619"/>
            <a:ext cx="2144315" cy="434340"/>
          </a:xfrm>
          <a:prstGeom prst="rect">
            <a:avLst/>
          </a:prstGeom>
          <a:noFill/>
          <a:ln w="9525">
            <a:noFill/>
          </a:ln>
        </p:spPr>
        <p:txBody>
          <a:bodyPr wrap="square" lIns="91437" tIns="45718" rIns="91437" bIns="45718" anchor="t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+mn-ea"/>
              </a:rPr>
              <a:t>6、会议议题                                   </a:t>
            </a:r>
            <a:endParaRPr lang="zh-CN" altLang="en-US" sz="1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1438" y="1118235"/>
            <a:ext cx="2515553" cy="2675255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 defTabSz="685800" hangingPunct="0">
              <a:defRPr/>
            </a:pPr>
            <a:r>
              <a:rPr sz="1200">
                <a:sym typeface="+mn-ea"/>
              </a:rPr>
              <a:t>（1）点击议题选项展示所关联的文件</a:t>
            </a:r>
            <a:endParaRPr sz="1200">
              <a:sym typeface="+mn-ea"/>
            </a:endParaRPr>
          </a:p>
          <a:p>
            <a:pPr defTabSz="685800" hangingPunct="0">
              <a:defRPr/>
            </a:pPr>
            <a:r>
              <a:rPr sz="1200">
                <a:sym typeface="+mn-ea"/>
              </a:rPr>
              <a:t>（2）【发起投票】点击后选择投票选项发起、仅主持人可发起</a:t>
            </a:r>
            <a:endParaRPr sz="1200">
              <a:sym typeface="+mn-ea"/>
            </a:endParaRPr>
          </a:p>
          <a:p>
            <a:pPr defTabSz="685800" hangingPunct="0">
              <a:defRPr/>
            </a:pPr>
            <a:r>
              <a:rPr sz="1200">
                <a:sym typeface="+mn-ea"/>
              </a:rPr>
              <a:t>（3）【确认投票】可以已发起的议题进行投票、可选择弃权</a:t>
            </a:r>
            <a:endParaRPr sz="1200">
              <a:sym typeface="+mn-ea"/>
            </a:endParaRPr>
          </a:p>
          <a:p>
            <a:pPr defTabSz="685800" hangingPunct="0">
              <a:defRPr/>
            </a:pPr>
            <a:r>
              <a:rPr sz="1200">
                <a:sym typeface="+mn-ea"/>
              </a:rPr>
              <a:t>（4）【查看投票结果】以图表的方式查看投票结果、可选择饼图与柱状图</a:t>
            </a:r>
            <a:endParaRPr sz="1200">
              <a:sym typeface="+mn-ea"/>
            </a:endParaRPr>
          </a:p>
          <a:p>
            <a:pPr defTabSz="685800" hangingPunct="0">
              <a:defRPr/>
            </a:pPr>
            <a:r>
              <a:rPr sz="1200">
                <a:sym typeface="+mn-ea"/>
              </a:rPr>
              <a:t>（5）【导出投票结果】以Excel方式导出数据</a:t>
            </a:r>
            <a:endParaRPr sz="1200">
              <a:sym typeface="+mn-ea"/>
            </a:endParaRPr>
          </a:p>
          <a:p>
            <a:pPr defTabSz="685800" hangingPunct="0">
              <a:defRPr/>
            </a:pPr>
            <a:r>
              <a:rPr sz="1200">
                <a:sym typeface="+mn-ea"/>
              </a:rPr>
              <a:t>（6）【结果投影到大屏】主持人可操作、已投影到大屏到议题会随投票结果实时更新数据，</a:t>
            </a:r>
            <a:endParaRPr sz="1200">
              <a:sym typeface="+mn-ea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87630" y="54293"/>
            <a:ext cx="219265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>
                <a:solidFill>
                  <a:srgbClr val="0070C0"/>
                </a:solidFill>
                <a:latin typeface="+mj-lt"/>
                <a:ea typeface="+mj-ea"/>
                <a:cs typeface="+mj-cs"/>
                <a:sym typeface="+mn-ea"/>
              </a:rPr>
              <a:t>无纸化会议软件</a:t>
            </a:r>
            <a:endParaRPr lang="zh-CN" altLang="en-US" sz="21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矩形 9"/>
          <p:cNvSpPr/>
          <p:nvPr/>
        </p:nvSpPr>
        <p:spPr>
          <a:xfrm flipV="1">
            <a:off x="28575" y="438151"/>
            <a:ext cx="9144000" cy="37853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48" name="图片 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37473" y="950595"/>
            <a:ext cx="6259354" cy="3520916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5033962"/>
            <a:ext cx="9144000" cy="12977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 defTabSz="685800">
              <a:defRPr/>
            </a:pPr>
            <a:endParaRPr lang="zh-CN" altLang="en-US" sz="1400"/>
          </a:p>
        </p:txBody>
      </p:sp>
      <p:sp>
        <p:nvSpPr>
          <p:cNvPr id="20" name="TextBox 19"/>
          <p:cNvSpPr txBox="1"/>
          <p:nvPr/>
        </p:nvSpPr>
        <p:spPr>
          <a:xfrm>
            <a:off x="3989785" y="1173957"/>
            <a:ext cx="308610" cy="643890"/>
          </a:xfrm>
          <a:prstGeom prst="rect">
            <a:avLst/>
          </a:prstGeom>
          <a:noFill/>
          <a:ln w="9525">
            <a:noFill/>
          </a:ln>
        </p:spPr>
        <p:txBody>
          <a:bodyPr wrap="none" lIns="91437" tIns="45718" rIns="91437" bIns="45718" anchor="t">
            <a:spAutoFit/>
          </a:bodyPr>
          <a:lstStyle/>
          <a:p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39" y="627619"/>
            <a:ext cx="2144315" cy="434340"/>
          </a:xfrm>
          <a:prstGeom prst="rect">
            <a:avLst/>
          </a:prstGeom>
          <a:noFill/>
          <a:ln w="9525">
            <a:noFill/>
          </a:ln>
        </p:spPr>
        <p:txBody>
          <a:bodyPr wrap="square" lIns="91437" tIns="45718" rIns="91437" bIns="45718" anchor="t">
            <a:spAutoFit/>
          </a:bodyPr>
          <a:lstStyle/>
          <a:p>
            <a:pPr>
              <a:lnSpc>
                <a:spcPct val="160000"/>
              </a:lnSpc>
            </a:pPr>
            <a:r>
              <a:rPr sz="1400" b="1" dirty="0">
                <a:solidFill>
                  <a:srgbClr val="0070C0"/>
                </a:solidFill>
                <a:latin typeface="+mn-ea"/>
                <a:sym typeface="+mn-ea"/>
              </a:rPr>
              <a:t>7、会议文件</a:t>
            </a:r>
            <a:r>
              <a:rPr lang="en-US" altLang="zh-CN" sz="1400" b="1" dirty="0">
                <a:latin typeface="+mn-ea"/>
              </a:rPr>
              <a:t> </a:t>
            </a:r>
            <a:r>
              <a:rPr lang="en-US" altLang="zh-CN" sz="1200" dirty="0">
                <a:latin typeface="Calibri" panose="020F0502020204030204" charset="0"/>
                <a:ea typeface="宋体" panose="02010600030101010101" pitchFamily="2" charset="-122"/>
              </a:rPr>
              <a:t>                                  </a:t>
            </a: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1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6195" y="1063466"/>
            <a:ext cx="2539365" cy="2860040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 algn="l" defTabSz="914400">
              <a:buNone/>
            </a:pPr>
            <a:r>
              <a:rPr sz="1200">
                <a:sym typeface="+mn-ea"/>
              </a:rPr>
              <a:t>（1）【进入】双击某个文件，开打开该文件。</a:t>
            </a:r>
            <a:endParaRPr sz="1200">
              <a:sym typeface="+mn-ea"/>
            </a:endParaRPr>
          </a:p>
          <a:p>
            <a:pPr algn="l" defTabSz="914400">
              <a:buNone/>
            </a:pPr>
            <a:r>
              <a:rPr sz="1200">
                <a:sym typeface="+mn-ea"/>
              </a:rPr>
              <a:t>（2）【新建文件夹】在当前目录新建一个文件夹。</a:t>
            </a:r>
            <a:endParaRPr sz="1200">
              <a:sym typeface="+mn-ea"/>
            </a:endParaRPr>
          </a:p>
          <a:p>
            <a:pPr algn="l" defTabSz="914400">
              <a:buNone/>
            </a:pPr>
            <a:r>
              <a:rPr sz="1200">
                <a:sym typeface="+mn-ea"/>
              </a:rPr>
              <a:t>（3）【上传文件】上传文件到服务器，并显示在会议文件、可选择是否仅自己可见、可选择同步到视频服务</a:t>
            </a:r>
            <a:endParaRPr sz="1200">
              <a:sym typeface="+mn-ea"/>
            </a:endParaRPr>
          </a:p>
          <a:p>
            <a:pPr algn="l" defTabSz="914400">
              <a:buNone/>
            </a:pPr>
            <a:r>
              <a:rPr sz="1200">
                <a:sym typeface="+mn-ea"/>
              </a:rPr>
              <a:t>（4）【刷新】刷新指定目录的内容。</a:t>
            </a:r>
            <a:endParaRPr sz="1200">
              <a:sym typeface="+mn-ea"/>
            </a:endParaRPr>
          </a:p>
          <a:p>
            <a:pPr algn="l" defTabSz="914400">
              <a:buNone/>
            </a:pPr>
            <a:r>
              <a:rPr sz="1200">
                <a:sym typeface="+mn-ea"/>
              </a:rPr>
              <a:t>（5）【返回】返回上一级目录。</a:t>
            </a:r>
            <a:endParaRPr sz="1200">
              <a:sym typeface="+mn-ea"/>
            </a:endParaRPr>
          </a:p>
          <a:p>
            <a:pPr algn="l" defTabSz="914400">
              <a:buNone/>
            </a:pPr>
            <a:r>
              <a:rPr sz="1200">
                <a:sym typeface="+mn-ea"/>
              </a:rPr>
              <a:t>（6）【删除】删除指定文件、非管理员自能删除自己创建的文件或文件夹</a:t>
            </a:r>
            <a:endParaRPr sz="1200">
              <a:sym typeface="+mn-ea"/>
            </a:endParaRPr>
          </a:p>
          <a:p>
            <a:pPr algn="l" defTabSz="914400">
              <a:buNone/>
            </a:pPr>
            <a:endParaRPr sz="1200">
              <a:sym typeface="+mn-ea"/>
            </a:endParaRPr>
          </a:p>
        </p:txBody>
      </p:sp>
      <p:sp>
        <p:nvSpPr>
          <p:cNvPr id="4" name="TextBox 1"/>
          <p:cNvSpPr txBox="1"/>
          <p:nvPr/>
        </p:nvSpPr>
        <p:spPr>
          <a:xfrm>
            <a:off x="59055" y="54293"/>
            <a:ext cx="219265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>
                <a:solidFill>
                  <a:srgbClr val="0070C0"/>
                </a:solidFill>
                <a:latin typeface="+mj-lt"/>
                <a:ea typeface="+mj-ea"/>
                <a:cs typeface="+mj-cs"/>
                <a:sym typeface="+mn-ea"/>
              </a:rPr>
              <a:t>无纸化会议软件</a:t>
            </a:r>
            <a:endParaRPr lang="zh-CN" altLang="en-US" sz="21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矩形 6"/>
          <p:cNvSpPr/>
          <p:nvPr/>
        </p:nvSpPr>
        <p:spPr>
          <a:xfrm flipV="1">
            <a:off x="0" y="438151"/>
            <a:ext cx="9144000" cy="37853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49" name="图片 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36520" y="982028"/>
            <a:ext cx="6284119" cy="3535204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5033962"/>
            <a:ext cx="9144000" cy="12977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 defTabSz="685800">
              <a:defRPr/>
            </a:pPr>
            <a:endParaRPr lang="zh-CN" altLang="en-US" sz="1400"/>
          </a:p>
        </p:txBody>
      </p:sp>
      <p:sp>
        <p:nvSpPr>
          <p:cNvPr id="20" name="TextBox 19"/>
          <p:cNvSpPr txBox="1"/>
          <p:nvPr/>
        </p:nvSpPr>
        <p:spPr>
          <a:xfrm>
            <a:off x="3989785" y="1173957"/>
            <a:ext cx="308610" cy="643890"/>
          </a:xfrm>
          <a:prstGeom prst="rect">
            <a:avLst/>
          </a:prstGeom>
          <a:noFill/>
          <a:ln w="9525">
            <a:noFill/>
          </a:ln>
        </p:spPr>
        <p:txBody>
          <a:bodyPr wrap="none" lIns="91437" tIns="45718" rIns="91437" bIns="45718" anchor="t">
            <a:spAutoFit/>
          </a:bodyPr>
          <a:lstStyle/>
          <a:p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1517" y="1118235"/>
            <a:ext cx="2072879" cy="1197610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 defTabSz="685800" hangingPunct="0">
              <a:defRPr/>
            </a:pPr>
            <a:r>
              <a:rPr sz="1200">
                <a:sym typeface="+mn-ea"/>
              </a:rPr>
              <a:t>（7）【保存到会议记录】保存文件到会议记录、保存后可对文件进行编辑操作</a:t>
            </a:r>
            <a:endParaRPr sz="1200">
              <a:sym typeface="+mn-ea"/>
            </a:endParaRPr>
          </a:p>
          <a:p>
            <a:pPr defTabSz="685800" hangingPunct="0">
              <a:defRPr/>
            </a:pPr>
            <a:r>
              <a:rPr sz="1200">
                <a:sym typeface="+mn-ea"/>
              </a:rPr>
              <a:t>支持缩放、全屏显示、旋转画面、画面镜像、可进行下一张、上一张操作</a:t>
            </a:r>
            <a:endParaRPr sz="1200">
              <a:sym typeface="+mn-ea"/>
            </a:endParaRPr>
          </a:p>
        </p:txBody>
      </p:sp>
      <p:sp>
        <p:nvSpPr>
          <p:cNvPr id="4" name="TextBox 1"/>
          <p:cNvSpPr txBox="1"/>
          <p:nvPr/>
        </p:nvSpPr>
        <p:spPr>
          <a:xfrm>
            <a:off x="59055" y="54293"/>
            <a:ext cx="219265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>
                <a:solidFill>
                  <a:srgbClr val="0070C0"/>
                </a:solidFill>
                <a:latin typeface="+mj-lt"/>
                <a:ea typeface="+mj-ea"/>
                <a:cs typeface="+mj-cs"/>
                <a:sym typeface="+mn-ea"/>
              </a:rPr>
              <a:t>无纸化会议软件</a:t>
            </a:r>
            <a:endParaRPr lang="zh-CN" altLang="en-US" sz="21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矩形 6"/>
          <p:cNvSpPr/>
          <p:nvPr/>
        </p:nvSpPr>
        <p:spPr>
          <a:xfrm flipV="1">
            <a:off x="0" y="438151"/>
            <a:ext cx="9144000" cy="37853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50" name="图片 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8386" y="978694"/>
            <a:ext cx="6443186" cy="3624263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5033962"/>
            <a:ext cx="9144000" cy="12977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 defTabSz="685800">
              <a:defRPr/>
            </a:pPr>
            <a:endParaRPr lang="zh-CN" altLang="en-US" sz="1400"/>
          </a:p>
        </p:txBody>
      </p:sp>
      <p:sp>
        <p:nvSpPr>
          <p:cNvPr id="20" name="TextBox 19"/>
          <p:cNvSpPr txBox="1"/>
          <p:nvPr/>
        </p:nvSpPr>
        <p:spPr>
          <a:xfrm>
            <a:off x="3989785" y="1173957"/>
            <a:ext cx="308610" cy="643890"/>
          </a:xfrm>
          <a:prstGeom prst="rect">
            <a:avLst/>
          </a:prstGeom>
          <a:noFill/>
          <a:ln w="9525">
            <a:noFill/>
          </a:ln>
        </p:spPr>
        <p:txBody>
          <a:bodyPr wrap="none" lIns="91437" tIns="45718" rIns="91437" bIns="45718" anchor="t">
            <a:spAutoFit/>
          </a:bodyPr>
          <a:lstStyle/>
          <a:p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1517" y="1118235"/>
            <a:ext cx="2072879" cy="1197610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 defTabSz="685800" hangingPunct="0">
              <a:defRPr/>
            </a:pPr>
            <a:r>
              <a:rPr lang="zh-CN" altLang="en-US" sz="1200" dirty="0">
                <a:latin typeface="+mn-ea"/>
                <a:sym typeface="+mn-ea"/>
              </a:rPr>
              <a:t>（8）查看文档支持doc、docx、xls、xlsx、ppt、pptx文件</a:t>
            </a:r>
            <a:endParaRPr lang="zh-CN" altLang="en-US" sz="1200" dirty="0">
              <a:latin typeface="+mn-ea"/>
              <a:sym typeface="+mn-ea"/>
            </a:endParaRPr>
          </a:p>
          <a:p>
            <a:pPr defTabSz="685800" hangingPunct="0">
              <a:defRPr/>
            </a:pPr>
            <a:r>
              <a:rPr lang="zh-CN" altLang="en-US" sz="1200" dirty="0">
                <a:latin typeface="+mn-ea"/>
                <a:sym typeface="+mn-ea"/>
              </a:rPr>
              <a:t>支持触屏操作</a:t>
            </a:r>
            <a:endParaRPr lang="zh-CN" altLang="en-US" sz="1200" dirty="0">
              <a:latin typeface="+mn-ea"/>
              <a:sym typeface="+mn-ea"/>
            </a:endParaRPr>
          </a:p>
          <a:p>
            <a:pPr defTabSz="685800" hangingPunct="0">
              <a:defRPr/>
            </a:pPr>
            <a:r>
              <a:rPr lang="zh-CN" altLang="en-US" sz="1200" dirty="0">
                <a:latin typeface="+mn-ea"/>
                <a:sym typeface="+mn-ea"/>
              </a:rPr>
              <a:t>主持人可在线修改编辑文件</a:t>
            </a:r>
            <a:endParaRPr lang="zh-CN" altLang="en-US" sz="1200" dirty="0">
              <a:latin typeface="+mn-ea"/>
              <a:sym typeface="+mn-ea"/>
            </a:endParaRPr>
          </a:p>
          <a:p>
            <a:pPr defTabSz="685800" hangingPunct="0">
              <a:defRPr/>
            </a:pPr>
            <a:endParaRPr lang="zh-CN" altLang="zh-CN" sz="1200" dirty="0">
              <a:latin typeface="+mn-ea"/>
              <a:sym typeface="+mn-ea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59055" y="54293"/>
            <a:ext cx="219265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>
                <a:solidFill>
                  <a:srgbClr val="0070C0"/>
                </a:solidFill>
                <a:latin typeface="+mj-lt"/>
                <a:ea typeface="+mj-ea"/>
                <a:cs typeface="+mj-cs"/>
                <a:sym typeface="+mn-ea"/>
              </a:rPr>
              <a:t>无纸化会议软件</a:t>
            </a:r>
            <a:endParaRPr lang="zh-CN" altLang="en-US" sz="21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矩形 9"/>
          <p:cNvSpPr/>
          <p:nvPr/>
        </p:nvSpPr>
        <p:spPr>
          <a:xfrm flipV="1">
            <a:off x="0" y="438151"/>
            <a:ext cx="9144000" cy="37853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82" name="图片 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56974" y="783908"/>
            <a:ext cx="6356509" cy="357568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5033962"/>
            <a:ext cx="9144000" cy="12977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 defTabSz="685800">
              <a:defRPr/>
            </a:pPr>
            <a:endParaRPr lang="zh-CN" altLang="en-US" sz="1400"/>
          </a:p>
        </p:txBody>
      </p:sp>
      <p:sp>
        <p:nvSpPr>
          <p:cNvPr id="20" name="TextBox 19"/>
          <p:cNvSpPr txBox="1"/>
          <p:nvPr/>
        </p:nvSpPr>
        <p:spPr>
          <a:xfrm>
            <a:off x="3989785" y="1173957"/>
            <a:ext cx="308610" cy="643890"/>
          </a:xfrm>
          <a:prstGeom prst="rect">
            <a:avLst/>
          </a:prstGeom>
          <a:noFill/>
          <a:ln w="9525">
            <a:noFill/>
          </a:ln>
        </p:spPr>
        <p:txBody>
          <a:bodyPr wrap="none" lIns="91437" tIns="45718" rIns="91437" bIns="45718" anchor="t">
            <a:spAutoFit/>
          </a:bodyPr>
          <a:lstStyle/>
          <a:p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39" y="627619"/>
            <a:ext cx="2144315" cy="434340"/>
          </a:xfrm>
          <a:prstGeom prst="rect">
            <a:avLst/>
          </a:prstGeom>
          <a:noFill/>
          <a:ln w="9525">
            <a:noFill/>
          </a:ln>
        </p:spPr>
        <p:txBody>
          <a:bodyPr wrap="square" lIns="91437" tIns="45718" rIns="91437" bIns="45718" anchor="t">
            <a:spAutoFit/>
          </a:bodyPr>
          <a:lstStyle/>
          <a:p>
            <a:pPr>
              <a:lnSpc>
                <a:spcPct val="160000"/>
              </a:lnSpc>
            </a:pPr>
            <a:r>
              <a:rPr sz="1400" dirty="0">
                <a:solidFill>
                  <a:srgbClr val="0070C0"/>
                </a:solidFill>
                <a:latin typeface="+mj-ea"/>
                <a:ea typeface="+mj-ea"/>
                <a:cs typeface="+mj-ea"/>
                <a:sym typeface="+mn-ea"/>
              </a:rPr>
              <a:t>8、视频服务</a:t>
            </a:r>
            <a:r>
              <a:rPr lang="en-US" altLang="zh-CN" sz="1400" b="1" dirty="0">
                <a:latin typeface="+mn-ea"/>
              </a:rPr>
              <a:t>  </a:t>
            </a:r>
            <a:r>
              <a:rPr lang="en-US" altLang="zh-CN" sz="1200" dirty="0">
                <a:latin typeface="Calibri" panose="020F0502020204030204" charset="0"/>
                <a:ea typeface="宋体" panose="02010600030101010101" pitchFamily="2" charset="-122"/>
              </a:rPr>
              <a:t>                                  </a:t>
            </a: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1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1438" y="1118235"/>
            <a:ext cx="2358866" cy="2675255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 defTabSz="685800" hangingPunct="0">
              <a:defRPr/>
            </a:pPr>
            <a:r>
              <a:rPr lang="zh-CN" altLang="en-US" sz="1200" dirty="0">
                <a:sym typeface="+mn-ea"/>
              </a:rPr>
              <a:t>（1）点击【服务器视频】选择视频播放</a:t>
            </a:r>
            <a:endParaRPr lang="zh-CN" altLang="en-US" sz="1200" dirty="0">
              <a:sym typeface="+mn-ea"/>
            </a:endParaRPr>
          </a:p>
          <a:p>
            <a:pPr defTabSz="685800" hangingPunct="0">
              <a:defRPr/>
            </a:pPr>
            <a:endParaRPr lang="zh-CN" altLang="en-US" sz="1200" dirty="0">
              <a:sym typeface="+mn-ea"/>
            </a:endParaRPr>
          </a:p>
          <a:p>
            <a:pPr defTabSz="685800" hangingPunct="0">
              <a:defRPr/>
            </a:pPr>
            <a:r>
              <a:rPr lang="zh-CN" altLang="en-US" sz="1200" dirty="0">
                <a:sym typeface="+mn-ea"/>
              </a:rPr>
              <a:t>（2）点击【流媒体地址】播放在线流媒体视频源</a:t>
            </a:r>
            <a:endParaRPr lang="zh-CN" altLang="en-US" sz="1200" dirty="0">
              <a:sym typeface="+mn-ea"/>
            </a:endParaRPr>
          </a:p>
          <a:p>
            <a:pPr defTabSz="685800" hangingPunct="0">
              <a:defRPr/>
            </a:pPr>
            <a:endParaRPr lang="zh-CN" altLang="en-US" sz="1200" dirty="0">
              <a:sym typeface="+mn-ea"/>
            </a:endParaRPr>
          </a:p>
          <a:p>
            <a:pPr defTabSz="685800" hangingPunct="0">
              <a:defRPr/>
            </a:pPr>
            <a:r>
              <a:rPr lang="zh-CN" altLang="en-US" sz="1200" dirty="0">
                <a:sym typeface="+mn-ea"/>
              </a:rPr>
              <a:t>（3）支持mp4、mov、m4v格式视频</a:t>
            </a:r>
            <a:endParaRPr lang="zh-CN" altLang="en-US" sz="1200" dirty="0">
              <a:sym typeface="+mn-ea"/>
            </a:endParaRPr>
          </a:p>
          <a:p>
            <a:pPr defTabSz="685800" hangingPunct="0">
              <a:defRPr/>
            </a:pPr>
            <a:endParaRPr lang="zh-CN" altLang="en-US" sz="1200" dirty="0">
              <a:sym typeface="+mn-ea"/>
            </a:endParaRPr>
          </a:p>
          <a:p>
            <a:pPr defTabSz="685800" hangingPunct="0">
              <a:defRPr/>
            </a:pPr>
            <a:r>
              <a:rPr lang="zh-CN" altLang="en-US" sz="1200" dirty="0">
                <a:sym typeface="+mn-ea"/>
              </a:rPr>
              <a:t>（4）支持rtmp、rtsp、udp、m3u8等格式流媒体视频源</a:t>
            </a:r>
            <a:endParaRPr lang="zh-CN" altLang="en-US" sz="1200" dirty="0">
              <a:sym typeface="+mn-ea"/>
            </a:endParaRPr>
          </a:p>
          <a:p>
            <a:pPr defTabSz="685800" hangingPunct="0">
              <a:defRPr/>
            </a:pPr>
            <a:endParaRPr lang="zh-CN" altLang="en-US" sz="1200" dirty="0">
              <a:sym typeface="+mn-ea"/>
            </a:endParaRPr>
          </a:p>
          <a:p>
            <a:pPr defTabSz="685800" hangingPunct="0">
              <a:defRPr/>
            </a:pPr>
            <a:r>
              <a:rPr lang="zh-CN" altLang="en-US" sz="1200" dirty="0">
                <a:sym typeface="+mn-ea"/>
              </a:rPr>
              <a:t>（5）点击【推送】推送到大屏软件播放</a:t>
            </a:r>
            <a:endParaRPr lang="zh-CN" altLang="zh-CN" sz="1200" dirty="0">
              <a:latin typeface="+mn-ea"/>
              <a:sym typeface="+mn-ea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59055" y="54293"/>
            <a:ext cx="219265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>
                <a:solidFill>
                  <a:srgbClr val="0070C0"/>
                </a:solidFill>
                <a:latin typeface="+mj-lt"/>
                <a:ea typeface="+mj-ea"/>
                <a:cs typeface="+mj-cs"/>
                <a:sym typeface="+mn-ea"/>
              </a:rPr>
              <a:t>无纸化会议软件</a:t>
            </a:r>
            <a:endParaRPr lang="zh-CN" altLang="en-US" sz="21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矩形 9"/>
          <p:cNvSpPr/>
          <p:nvPr/>
        </p:nvSpPr>
        <p:spPr>
          <a:xfrm flipV="1">
            <a:off x="0" y="438151"/>
            <a:ext cx="9144000" cy="37853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51" name="图片 5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51760" y="1118235"/>
            <a:ext cx="6090285" cy="3425666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5033962"/>
            <a:ext cx="9144000" cy="12977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 defTabSz="685800">
              <a:defRPr/>
            </a:pPr>
            <a:endParaRPr lang="zh-CN" altLang="en-US" sz="1400"/>
          </a:p>
        </p:txBody>
      </p:sp>
      <p:sp>
        <p:nvSpPr>
          <p:cNvPr id="20" name="TextBox 19"/>
          <p:cNvSpPr txBox="1"/>
          <p:nvPr/>
        </p:nvSpPr>
        <p:spPr>
          <a:xfrm>
            <a:off x="3989785" y="1173957"/>
            <a:ext cx="308610" cy="643890"/>
          </a:xfrm>
          <a:prstGeom prst="rect">
            <a:avLst/>
          </a:prstGeom>
          <a:noFill/>
          <a:ln w="9525">
            <a:noFill/>
          </a:ln>
        </p:spPr>
        <p:txBody>
          <a:bodyPr wrap="none" lIns="91437" tIns="45718" rIns="91437" bIns="45718" anchor="t">
            <a:spAutoFit/>
          </a:bodyPr>
          <a:lstStyle/>
          <a:p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6513" y="702231"/>
            <a:ext cx="2252575" cy="434340"/>
          </a:xfrm>
          <a:prstGeom prst="rect">
            <a:avLst/>
          </a:prstGeom>
          <a:noFill/>
          <a:ln w="9525">
            <a:noFill/>
          </a:ln>
        </p:spPr>
        <p:txBody>
          <a:bodyPr wrap="square" lIns="91437" tIns="45718" rIns="91437" bIns="45718" anchor="t">
            <a:spAutoFit/>
          </a:bodyPr>
          <a:lstStyle/>
          <a:p>
            <a:pPr>
              <a:lnSpc>
                <a:spcPct val="160000"/>
              </a:lnSpc>
            </a:pPr>
            <a:r>
              <a:rPr sz="1400" b="1" dirty="0">
                <a:solidFill>
                  <a:srgbClr val="0070C0"/>
                </a:solidFill>
                <a:latin typeface="+mn-ea"/>
                <a:sym typeface="+mn-ea"/>
              </a:rPr>
              <a:t>9、现场同步</a:t>
            </a:r>
            <a:r>
              <a:rPr lang="en-US" altLang="zh-CN" sz="1200" dirty="0">
                <a:latin typeface="Calibri" panose="020F0502020204030204" charset="0"/>
                <a:ea typeface="宋体" panose="02010600030101010101" pitchFamily="2" charset="-122"/>
              </a:rPr>
              <a:t>	                                             </a:t>
            </a: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1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6686" y="1175385"/>
            <a:ext cx="2402681" cy="249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1200"/>
              <a:t>（1）勾选【投影到大屏】等待主持人同意后将当前窗口同步到大屏幕。</a:t>
            </a:r>
            <a:endParaRPr sz="1200"/>
          </a:p>
          <a:p>
            <a:pPr algn="l"/>
            <a:endParaRPr sz="1200"/>
          </a:p>
          <a:p>
            <a:pPr algn="l"/>
            <a:r>
              <a:rPr sz="1200"/>
              <a:t>（2）勾选【强制同步】等待主持人同意后将当前窗口同步到所有与会者的计算机。</a:t>
            </a:r>
            <a:endParaRPr sz="1200"/>
          </a:p>
          <a:p>
            <a:pPr algn="l"/>
            <a:endParaRPr sz="1200"/>
          </a:p>
          <a:p>
            <a:pPr algn="l"/>
            <a:r>
              <a:rPr sz="1200"/>
              <a:t>（3）勾选【跟随屏幕】将以同步设备屏幕同步到本机</a:t>
            </a:r>
            <a:endParaRPr sz="1200"/>
          </a:p>
          <a:p>
            <a:pPr algn="l"/>
            <a:endParaRPr sz="1200"/>
          </a:p>
          <a:p>
            <a:pPr algn="l"/>
            <a:r>
              <a:rPr sz="1200"/>
              <a:t>（4）显示会议室中所有人员到状态</a:t>
            </a:r>
            <a:endParaRPr sz="1200"/>
          </a:p>
        </p:txBody>
      </p:sp>
      <p:sp>
        <p:nvSpPr>
          <p:cNvPr id="8" name="TextBox 1"/>
          <p:cNvSpPr txBox="1"/>
          <p:nvPr/>
        </p:nvSpPr>
        <p:spPr>
          <a:xfrm>
            <a:off x="59055" y="54293"/>
            <a:ext cx="219265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>
                <a:solidFill>
                  <a:srgbClr val="0070C0"/>
                </a:solidFill>
                <a:latin typeface="+mj-lt"/>
                <a:ea typeface="+mj-ea"/>
                <a:cs typeface="+mj-cs"/>
                <a:sym typeface="+mn-ea"/>
              </a:rPr>
              <a:t>无纸化会议软件</a:t>
            </a:r>
            <a:endParaRPr lang="zh-CN" altLang="en-US" sz="21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矩形 9"/>
          <p:cNvSpPr/>
          <p:nvPr/>
        </p:nvSpPr>
        <p:spPr>
          <a:xfrm flipV="1">
            <a:off x="0" y="438151"/>
            <a:ext cx="9144000" cy="37853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52" name="图片 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9869" y="1085374"/>
            <a:ext cx="6075998" cy="3418046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5033962"/>
            <a:ext cx="9144000" cy="12977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 defTabSz="685800">
              <a:defRPr/>
            </a:pPr>
            <a:endParaRPr lang="zh-CN" altLang="en-US" sz="1400"/>
          </a:p>
        </p:txBody>
      </p:sp>
      <p:sp>
        <p:nvSpPr>
          <p:cNvPr id="20" name="TextBox 19"/>
          <p:cNvSpPr txBox="1"/>
          <p:nvPr/>
        </p:nvSpPr>
        <p:spPr>
          <a:xfrm>
            <a:off x="3989785" y="1173957"/>
            <a:ext cx="308610" cy="643890"/>
          </a:xfrm>
          <a:prstGeom prst="rect">
            <a:avLst/>
          </a:prstGeom>
          <a:noFill/>
          <a:ln w="9525">
            <a:noFill/>
          </a:ln>
        </p:spPr>
        <p:txBody>
          <a:bodyPr wrap="none" lIns="91437" tIns="45718" rIns="91437" bIns="45718" anchor="t">
            <a:spAutoFit/>
          </a:bodyPr>
          <a:lstStyle/>
          <a:p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9213" y="630476"/>
            <a:ext cx="2252575" cy="434340"/>
          </a:xfrm>
          <a:prstGeom prst="rect">
            <a:avLst/>
          </a:prstGeom>
          <a:noFill/>
          <a:ln w="9525">
            <a:noFill/>
          </a:ln>
        </p:spPr>
        <p:txBody>
          <a:bodyPr wrap="square" lIns="91437" tIns="45718" rIns="91437" bIns="45718" anchor="t">
            <a:spAutoFit/>
          </a:bodyPr>
          <a:lstStyle/>
          <a:p>
            <a:pPr>
              <a:lnSpc>
                <a:spcPct val="160000"/>
              </a:lnSpc>
            </a:pPr>
            <a:r>
              <a:rPr sz="1400" b="1" dirty="0">
                <a:solidFill>
                  <a:srgbClr val="0070C0"/>
                </a:solidFill>
                <a:latin typeface="+mn-ea"/>
                <a:sym typeface="+mn-ea"/>
              </a:rPr>
              <a:t>10、会议信息</a:t>
            </a:r>
            <a:r>
              <a:rPr lang="en-US" altLang="zh-CN" sz="1200" dirty="0">
                <a:latin typeface="Calibri" panose="020F0502020204030204" charset="0"/>
                <a:ea typeface="宋体" panose="02010600030101010101" pitchFamily="2" charset="-122"/>
              </a:rPr>
              <a:t>	                                             </a:t>
            </a: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1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9530" y="1174115"/>
            <a:ext cx="22364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1200"/>
              <a:t>（1）会议公告</a:t>
            </a:r>
            <a:endParaRPr sz="1200"/>
          </a:p>
          <a:p>
            <a:pPr algn="l"/>
            <a:r>
              <a:rPr sz="1200"/>
              <a:t>双击公告名称查看公告</a:t>
            </a:r>
            <a:endParaRPr sz="1200"/>
          </a:p>
        </p:txBody>
      </p:sp>
      <p:sp>
        <p:nvSpPr>
          <p:cNvPr id="8" name="TextBox 1"/>
          <p:cNvSpPr txBox="1"/>
          <p:nvPr/>
        </p:nvSpPr>
        <p:spPr>
          <a:xfrm>
            <a:off x="59055" y="54293"/>
            <a:ext cx="219265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>
                <a:solidFill>
                  <a:srgbClr val="0070C0"/>
                </a:solidFill>
                <a:latin typeface="+mj-lt"/>
                <a:ea typeface="+mj-ea"/>
                <a:cs typeface="+mj-cs"/>
                <a:sym typeface="+mn-ea"/>
              </a:rPr>
              <a:t>无纸化会议软件</a:t>
            </a:r>
            <a:endParaRPr lang="zh-CN" altLang="en-US" sz="21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矩形 9"/>
          <p:cNvSpPr/>
          <p:nvPr/>
        </p:nvSpPr>
        <p:spPr>
          <a:xfrm flipV="1">
            <a:off x="0" y="438151"/>
            <a:ext cx="9144000" cy="37853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83" name="图片 8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1278" y="980123"/>
            <a:ext cx="6155055" cy="3462338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5033962"/>
            <a:ext cx="9144000" cy="12977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 defTabSz="685800">
              <a:defRPr/>
            </a:pPr>
            <a:endParaRPr lang="zh-CN" altLang="en-US" sz="1400"/>
          </a:p>
        </p:txBody>
      </p:sp>
      <p:sp>
        <p:nvSpPr>
          <p:cNvPr id="20" name="TextBox 19"/>
          <p:cNvSpPr txBox="1"/>
          <p:nvPr/>
        </p:nvSpPr>
        <p:spPr>
          <a:xfrm>
            <a:off x="3989785" y="1173957"/>
            <a:ext cx="308610" cy="643890"/>
          </a:xfrm>
          <a:prstGeom prst="rect">
            <a:avLst/>
          </a:prstGeom>
          <a:noFill/>
          <a:ln w="9525">
            <a:noFill/>
          </a:ln>
        </p:spPr>
        <p:txBody>
          <a:bodyPr wrap="none" lIns="91437" tIns="45718" rIns="91437" bIns="45718" anchor="t">
            <a:spAutoFit/>
          </a:bodyPr>
          <a:lstStyle/>
          <a:p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9055" y="1173956"/>
            <a:ext cx="219265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zh-CN" sz="1200"/>
          </a:p>
          <a:p>
            <a:pPr algn="l"/>
            <a:r>
              <a:rPr lang="zh-CN" sz="1200"/>
              <a:t>（2）概要信息</a:t>
            </a:r>
            <a:endParaRPr lang="zh-CN" sz="1200"/>
          </a:p>
          <a:p>
            <a:pPr algn="l"/>
            <a:r>
              <a:rPr lang="zh-CN" sz="1200"/>
              <a:t>显示会议名称、当前参会人员、会议时间、会议座位图、参会人员列表等信息</a:t>
            </a:r>
            <a:endParaRPr lang="zh-CN" sz="1200"/>
          </a:p>
        </p:txBody>
      </p:sp>
      <p:sp>
        <p:nvSpPr>
          <p:cNvPr id="9" name="TextBox 1"/>
          <p:cNvSpPr txBox="1"/>
          <p:nvPr/>
        </p:nvSpPr>
        <p:spPr>
          <a:xfrm>
            <a:off x="59055" y="54293"/>
            <a:ext cx="219265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>
                <a:solidFill>
                  <a:srgbClr val="0070C0"/>
                </a:solidFill>
                <a:latin typeface="+mj-lt"/>
                <a:ea typeface="+mj-ea"/>
                <a:cs typeface="+mj-cs"/>
                <a:sym typeface="+mn-ea"/>
              </a:rPr>
              <a:t>无纸化会议软件</a:t>
            </a:r>
            <a:endParaRPr lang="zh-CN" altLang="en-US" sz="21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矩形 9"/>
          <p:cNvSpPr/>
          <p:nvPr/>
        </p:nvSpPr>
        <p:spPr>
          <a:xfrm flipV="1">
            <a:off x="0" y="438151"/>
            <a:ext cx="9144000" cy="37853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84" name="图片 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36984" y="977741"/>
            <a:ext cx="6190774" cy="348234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5033962"/>
            <a:ext cx="9144000" cy="12977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 defTabSz="685800">
              <a:defRPr/>
            </a:pPr>
            <a:endParaRPr lang="zh-CN" altLang="en-US" sz="1400"/>
          </a:p>
        </p:txBody>
      </p:sp>
      <p:sp>
        <p:nvSpPr>
          <p:cNvPr id="20" name="TextBox 19"/>
          <p:cNvSpPr txBox="1"/>
          <p:nvPr/>
        </p:nvSpPr>
        <p:spPr>
          <a:xfrm>
            <a:off x="3989785" y="1173957"/>
            <a:ext cx="308610" cy="643890"/>
          </a:xfrm>
          <a:prstGeom prst="rect">
            <a:avLst/>
          </a:prstGeom>
          <a:noFill/>
          <a:ln w="9525">
            <a:noFill/>
          </a:ln>
        </p:spPr>
        <p:txBody>
          <a:bodyPr wrap="none" lIns="91437" tIns="45718" rIns="91437" bIns="45718" anchor="t">
            <a:spAutoFit/>
          </a:bodyPr>
          <a:lstStyle/>
          <a:p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355" y="1360170"/>
            <a:ext cx="22866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200">
                <a:sym typeface="+mn-ea"/>
              </a:rPr>
              <a:t>（3）座位信息</a:t>
            </a:r>
            <a:endParaRPr lang="zh-CN" sz="1200">
              <a:sym typeface="+mn-ea"/>
            </a:endParaRPr>
          </a:p>
          <a:p>
            <a:r>
              <a:rPr lang="zh-CN" sz="1200"/>
              <a:t>显示会议室中座位信息，红色为当前用户</a:t>
            </a:r>
            <a:endParaRPr lang="zh-CN" sz="1200"/>
          </a:p>
        </p:txBody>
      </p:sp>
      <p:sp>
        <p:nvSpPr>
          <p:cNvPr id="9" name="TextBox 1"/>
          <p:cNvSpPr txBox="1"/>
          <p:nvPr/>
        </p:nvSpPr>
        <p:spPr>
          <a:xfrm>
            <a:off x="59055" y="54293"/>
            <a:ext cx="219265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>
                <a:solidFill>
                  <a:srgbClr val="0070C0"/>
                </a:solidFill>
                <a:latin typeface="+mj-lt"/>
                <a:ea typeface="+mj-ea"/>
                <a:cs typeface="+mj-cs"/>
                <a:sym typeface="+mn-ea"/>
              </a:rPr>
              <a:t>无纸化会议软件</a:t>
            </a:r>
            <a:endParaRPr lang="zh-CN" altLang="en-US" sz="21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矩形 9"/>
          <p:cNvSpPr/>
          <p:nvPr/>
        </p:nvSpPr>
        <p:spPr>
          <a:xfrm flipV="1">
            <a:off x="0" y="438151"/>
            <a:ext cx="9144000" cy="37853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85" name="图片 8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67013" y="948690"/>
            <a:ext cx="6115526" cy="3439954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5033962"/>
            <a:ext cx="9144000" cy="12977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 defTabSz="685800">
              <a:defRPr/>
            </a:pPr>
            <a:endParaRPr lang="zh-CN" altLang="en-US" sz="1400"/>
          </a:p>
        </p:txBody>
      </p:sp>
      <p:sp>
        <p:nvSpPr>
          <p:cNvPr id="20" name="TextBox 19"/>
          <p:cNvSpPr txBox="1"/>
          <p:nvPr/>
        </p:nvSpPr>
        <p:spPr>
          <a:xfrm>
            <a:off x="3989785" y="1173957"/>
            <a:ext cx="308610" cy="643890"/>
          </a:xfrm>
          <a:prstGeom prst="rect">
            <a:avLst/>
          </a:prstGeom>
          <a:noFill/>
          <a:ln w="9525">
            <a:noFill/>
          </a:ln>
        </p:spPr>
        <p:txBody>
          <a:bodyPr wrap="none" lIns="91437" tIns="45718" rIns="91437" bIns="45718" anchor="t">
            <a:spAutoFit/>
          </a:bodyPr>
          <a:lstStyle/>
          <a:p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0328" y="733346"/>
            <a:ext cx="2252575" cy="434340"/>
          </a:xfrm>
          <a:prstGeom prst="rect">
            <a:avLst/>
          </a:prstGeom>
          <a:noFill/>
          <a:ln w="9525">
            <a:noFill/>
          </a:ln>
        </p:spPr>
        <p:txBody>
          <a:bodyPr wrap="square" lIns="91437" tIns="45718" rIns="91437" bIns="45718" anchor="t">
            <a:spAutoFit/>
          </a:bodyPr>
          <a:lstStyle/>
          <a:p>
            <a:pPr>
              <a:lnSpc>
                <a:spcPct val="160000"/>
              </a:lnSpc>
            </a:pPr>
            <a:r>
              <a:rPr sz="1400" b="1" dirty="0">
                <a:solidFill>
                  <a:srgbClr val="0070C0"/>
                </a:solidFill>
                <a:latin typeface="+mn-ea"/>
                <a:sym typeface="+mn-ea"/>
              </a:rPr>
              <a:t>11、会议记录</a:t>
            </a:r>
            <a:r>
              <a:rPr lang="en-US" altLang="zh-CN" sz="1200" dirty="0">
                <a:latin typeface="Calibri" panose="020F0502020204030204" charset="0"/>
                <a:ea typeface="宋体" panose="02010600030101010101" pitchFamily="2" charset="-122"/>
              </a:rPr>
              <a:t>	                                             </a:t>
            </a: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1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0645" y="1266825"/>
            <a:ext cx="2286635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200"/>
              <a:t>（1）点击【新建会议记录】创建空的会议记录。</a:t>
            </a:r>
            <a:endParaRPr sz="1200"/>
          </a:p>
          <a:p>
            <a:endParaRPr sz="1200"/>
          </a:p>
          <a:p>
            <a:r>
              <a:rPr sz="1200"/>
              <a:t>（2）点击【导出】将会议记录导出到本地文件。</a:t>
            </a:r>
            <a:endParaRPr sz="1200"/>
          </a:p>
          <a:p>
            <a:endParaRPr sz="1200"/>
          </a:p>
          <a:p>
            <a:r>
              <a:rPr sz="1200"/>
              <a:t>（3）点击【删除】将会议记录删除。</a:t>
            </a:r>
            <a:endParaRPr sz="1200"/>
          </a:p>
          <a:p>
            <a:endParaRPr sz="1200"/>
          </a:p>
          <a:p>
            <a:r>
              <a:rPr sz="1200"/>
              <a:t>（4）点击【重命名】对会议记录名称、是否其他人可见进行修改</a:t>
            </a:r>
            <a:endParaRPr sz="1200"/>
          </a:p>
          <a:p>
            <a:endParaRPr sz="1200"/>
          </a:p>
          <a:p>
            <a:r>
              <a:rPr sz="1200"/>
              <a:t>（5）点击【刷新】刷新当前页面</a:t>
            </a:r>
            <a:endParaRPr sz="1200"/>
          </a:p>
          <a:p>
            <a:r>
              <a:rPr sz="1200"/>
              <a:t>双击会议记录打开</a:t>
            </a:r>
            <a:endParaRPr sz="1200"/>
          </a:p>
        </p:txBody>
      </p:sp>
      <p:sp>
        <p:nvSpPr>
          <p:cNvPr id="9" name="TextBox 1"/>
          <p:cNvSpPr txBox="1"/>
          <p:nvPr/>
        </p:nvSpPr>
        <p:spPr>
          <a:xfrm>
            <a:off x="59055" y="54293"/>
            <a:ext cx="219265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>
                <a:solidFill>
                  <a:srgbClr val="0070C0"/>
                </a:solidFill>
                <a:latin typeface="+mj-lt"/>
                <a:ea typeface="+mj-ea"/>
                <a:cs typeface="+mj-cs"/>
                <a:sym typeface="+mn-ea"/>
              </a:rPr>
              <a:t>无纸化会议软件</a:t>
            </a:r>
            <a:endParaRPr lang="zh-CN" altLang="en-US" sz="21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矩形 9"/>
          <p:cNvSpPr/>
          <p:nvPr/>
        </p:nvSpPr>
        <p:spPr>
          <a:xfrm flipV="1">
            <a:off x="0" y="438151"/>
            <a:ext cx="9144000" cy="37853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71" name="图片 7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65559" y="1006316"/>
            <a:ext cx="6320790" cy="3555206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5033962"/>
            <a:ext cx="9144000" cy="12977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 defTabSz="685800">
              <a:defRPr/>
            </a:pPr>
            <a:endParaRPr lang="zh-CN" altLang="en-US" sz="1400"/>
          </a:p>
        </p:txBody>
      </p:sp>
      <p:sp>
        <p:nvSpPr>
          <p:cNvPr id="20" name="TextBox 19"/>
          <p:cNvSpPr txBox="1"/>
          <p:nvPr/>
        </p:nvSpPr>
        <p:spPr>
          <a:xfrm>
            <a:off x="3989785" y="1173957"/>
            <a:ext cx="308610" cy="643890"/>
          </a:xfrm>
          <a:prstGeom prst="rect">
            <a:avLst/>
          </a:prstGeom>
          <a:noFill/>
          <a:ln w="9525">
            <a:noFill/>
          </a:ln>
        </p:spPr>
        <p:txBody>
          <a:bodyPr wrap="none" lIns="91437" tIns="45718" rIns="91437" bIns="45718" anchor="t">
            <a:spAutoFit/>
          </a:bodyPr>
          <a:lstStyle/>
          <a:p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8626" y="642461"/>
            <a:ext cx="2504123" cy="434340"/>
          </a:xfrm>
          <a:prstGeom prst="rect">
            <a:avLst/>
          </a:prstGeom>
          <a:noFill/>
          <a:ln w="9525">
            <a:noFill/>
          </a:ln>
        </p:spPr>
        <p:txBody>
          <a:bodyPr wrap="square" lIns="91437" tIns="45718" rIns="91437" bIns="45718" anchor="t">
            <a:spAutoFit/>
          </a:bodyPr>
          <a:lstStyle/>
          <a:p>
            <a:pPr>
              <a:lnSpc>
                <a:spcPct val="160000"/>
              </a:lnSpc>
            </a:pPr>
            <a:r>
              <a:rPr sz="1400" b="1" dirty="0">
                <a:solidFill>
                  <a:srgbClr val="0070C0"/>
                </a:solidFill>
                <a:latin typeface="+mn-ea"/>
                <a:sym typeface="+mn-ea"/>
              </a:rPr>
              <a:t>12、主持管理</a:t>
            </a:r>
            <a:r>
              <a:rPr lang="en-US" altLang="zh-CN" sz="1200" dirty="0">
                <a:latin typeface="Calibri" panose="020F0502020204030204" charset="0"/>
                <a:ea typeface="宋体" panose="02010600030101010101" pitchFamily="2" charset="-122"/>
              </a:rPr>
              <a:t>	                                             </a:t>
            </a: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1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59055" y="54293"/>
            <a:ext cx="219265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>
                <a:solidFill>
                  <a:srgbClr val="0070C0"/>
                </a:solidFill>
                <a:latin typeface="+mj-lt"/>
                <a:ea typeface="+mj-ea"/>
                <a:cs typeface="+mj-cs"/>
                <a:sym typeface="+mn-ea"/>
              </a:rPr>
              <a:t>无纸化会议软件</a:t>
            </a:r>
            <a:endParaRPr lang="zh-CN" altLang="en-US" sz="21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矩形 9"/>
          <p:cNvSpPr/>
          <p:nvPr/>
        </p:nvSpPr>
        <p:spPr>
          <a:xfrm flipV="1">
            <a:off x="0" y="438151"/>
            <a:ext cx="9144000" cy="37853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72" name="图片 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3486" y="562928"/>
            <a:ext cx="3792855" cy="2133600"/>
          </a:xfrm>
          <a:prstGeom prst="rect">
            <a:avLst/>
          </a:prstGeom>
        </p:spPr>
      </p:pic>
      <p:pic>
        <p:nvPicPr>
          <p:cNvPr id="73" name="图片 7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963" y="2798445"/>
            <a:ext cx="3792379" cy="2133600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280511" y="1337072"/>
            <a:ext cx="3810000" cy="1383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457200" indent="-457200"/>
            <a:r>
              <a:rPr sz="1200" b="0"/>
              <a:t>（1）点击【签到管理】进入签到管理页面。</a:t>
            </a:r>
            <a:endParaRPr sz="1200" b="0"/>
          </a:p>
          <a:p>
            <a:pPr marL="457200" indent="-457200"/>
            <a:r>
              <a:rPr lang="en-US" sz="1200">
                <a:sym typeface="+mn-ea"/>
              </a:rPr>
              <a:t>    </a:t>
            </a:r>
            <a:r>
              <a:rPr sz="1200">
                <a:sym typeface="+mn-ea"/>
              </a:rPr>
              <a:t>（</a:t>
            </a:r>
            <a:r>
              <a:rPr sz="1200" b="0"/>
              <a:t>a)点击【设为主持人】与指定参会人交换身份</a:t>
            </a:r>
            <a:endParaRPr sz="1200" b="0"/>
          </a:p>
          <a:p>
            <a:pPr marL="457200" indent="-457200"/>
            <a:endParaRPr sz="1200" b="0"/>
          </a:p>
          <a:p>
            <a:pPr marL="457200" indent="-457200"/>
            <a:r>
              <a:rPr sz="1200" b="0"/>
              <a:t>（2）点击【议题管理】进入议题管理页面。</a:t>
            </a:r>
            <a:endParaRPr sz="1200" b="0"/>
          </a:p>
          <a:p>
            <a:pPr marL="457200" indent="-457200"/>
            <a:r>
              <a:rPr lang="en-US" sz="1200">
                <a:sym typeface="+mn-ea"/>
              </a:rPr>
              <a:t>    </a:t>
            </a:r>
            <a:r>
              <a:rPr sz="1200">
                <a:sym typeface="+mn-ea"/>
              </a:rPr>
              <a:t>（</a:t>
            </a:r>
            <a:r>
              <a:rPr sz="1200" b="0"/>
              <a:t>a)点击【开启议题】开启一个议题</a:t>
            </a:r>
            <a:endParaRPr sz="1200" b="0"/>
          </a:p>
          <a:p>
            <a:pPr marL="457200" indent="-457200"/>
            <a:r>
              <a:rPr lang="en-US" sz="1200">
                <a:sym typeface="+mn-ea"/>
              </a:rPr>
              <a:t>    </a:t>
            </a:r>
            <a:r>
              <a:rPr sz="1200">
                <a:sym typeface="+mn-ea"/>
              </a:rPr>
              <a:t>（</a:t>
            </a:r>
            <a:r>
              <a:rPr sz="1200" b="0"/>
              <a:t>b)点击【关闭议题】关闭一个议题</a:t>
            </a:r>
            <a:endParaRPr sz="1200" b="0"/>
          </a:p>
          <a:p>
            <a:pPr marL="457200" indent="-457200"/>
            <a:r>
              <a:rPr lang="en-US" sz="1200">
                <a:sym typeface="+mn-ea"/>
              </a:rPr>
              <a:t>    </a:t>
            </a:r>
            <a:r>
              <a:rPr sz="1200">
                <a:sym typeface="+mn-ea"/>
              </a:rPr>
              <a:t>（</a:t>
            </a:r>
            <a:r>
              <a:rPr sz="1200" b="0"/>
              <a:t>c)点击【记名匿名】修改记名匿名状态</a:t>
            </a:r>
            <a:endParaRPr sz="1200" b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5033962"/>
            <a:ext cx="9144000" cy="12977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 defTabSz="685800">
              <a:defRPr/>
            </a:pPr>
            <a:endParaRPr lang="zh-CN" altLang="en-US" sz="1400"/>
          </a:p>
        </p:txBody>
      </p:sp>
      <p:sp>
        <p:nvSpPr>
          <p:cNvPr id="20" name="TextBox 19"/>
          <p:cNvSpPr txBox="1"/>
          <p:nvPr/>
        </p:nvSpPr>
        <p:spPr>
          <a:xfrm>
            <a:off x="3989785" y="1173957"/>
            <a:ext cx="308610" cy="643890"/>
          </a:xfrm>
          <a:prstGeom prst="rect">
            <a:avLst/>
          </a:prstGeom>
          <a:noFill/>
          <a:ln w="9525">
            <a:noFill/>
          </a:ln>
        </p:spPr>
        <p:txBody>
          <a:bodyPr wrap="none" lIns="91437" tIns="45718" rIns="91437" bIns="45718" anchor="t">
            <a:spAutoFit/>
          </a:bodyPr>
          <a:lstStyle/>
          <a:p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9055" y="54293"/>
            <a:ext cx="219265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>
                <a:solidFill>
                  <a:srgbClr val="0070C0"/>
                </a:solidFill>
                <a:latin typeface="+mj-lt"/>
                <a:ea typeface="+mj-ea"/>
                <a:cs typeface="+mj-cs"/>
                <a:sym typeface="+mn-ea"/>
              </a:rPr>
              <a:t>无纸化会议软件</a:t>
            </a:r>
            <a:endParaRPr lang="zh-CN" altLang="en-US" sz="21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矩形 8"/>
          <p:cNvSpPr/>
          <p:nvPr/>
        </p:nvSpPr>
        <p:spPr>
          <a:xfrm flipV="1">
            <a:off x="0" y="438151"/>
            <a:ext cx="9144000" cy="37853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3" name="图片 8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3446" y="2799398"/>
            <a:ext cx="3853815" cy="2167890"/>
          </a:xfrm>
          <a:prstGeom prst="rect">
            <a:avLst/>
          </a:prstGeom>
        </p:spPr>
      </p:pic>
      <p:pic>
        <p:nvPicPr>
          <p:cNvPr id="4" name="图片 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2970" y="553403"/>
            <a:ext cx="3854291" cy="2168366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-198120" y="1069181"/>
            <a:ext cx="4080986" cy="1753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457200" indent="-457200"/>
            <a:r>
              <a:rPr lang="en-US" altLang="zh-CN" sz="1200">
                <a:sym typeface="+mn-ea"/>
              </a:rPr>
              <a:t>        </a:t>
            </a:r>
            <a:r>
              <a:rPr lang="zh-CN" altLang="en-US" sz="1200">
                <a:sym typeface="+mn-ea"/>
              </a:rPr>
              <a:t>（</a:t>
            </a:r>
            <a:r>
              <a:rPr lang="en-US" altLang="zh-CN" sz="1200">
                <a:sym typeface="+mn-ea"/>
              </a:rPr>
              <a:t>3</a:t>
            </a:r>
            <a:r>
              <a:rPr lang="zh-CN" altLang="en-US" sz="1200">
                <a:sym typeface="+mn-ea"/>
              </a:rPr>
              <a:t>）</a:t>
            </a:r>
            <a:r>
              <a:rPr sz="1200">
                <a:sym typeface="+mn-ea"/>
              </a:rPr>
              <a:t>点击【会议公告】进入设置公告页面</a:t>
            </a:r>
            <a:endParaRPr sz="1200">
              <a:sym typeface="+mn-ea"/>
            </a:endParaRPr>
          </a:p>
          <a:p>
            <a:pPr marL="457200" indent="-457200"/>
            <a:r>
              <a:rPr lang="en-US" sz="1200">
                <a:sym typeface="+mn-ea"/>
              </a:rPr>
              <a:t>             </a:t>
            </a:r>
            <a:r>
              <a:rPr sz="1200">
                <a:sym typeface="+mn-ea"/>
              </a:rPr>
              <a:t>（a) 【新建】新建并发送公共内容给所有与会者</a:t>
            </a:r>
            <a:endParaRPr sz="1200">
              <a:sym typeface="+mn-ea"/>
            </a:endParaRPr>
          </a:p>
          <a:p>
            <a:pPr marL="457200" indent="-457200"/>
            <a:r>
              <a:rPr lang="en-US" sz="1200">
                <a:sym typeface="+mn-ea"/>
              </a:rPr>
              <a:t>             </a:t>
            </a:r>
            <a:r>
              <a:rPr sz="1200">
                <a:sym typeface="+mn-ea"/>
              </a:rPr>
              <a:t>（b) 【删除】删除公告（4） 点击【会议管理】可以设置延长会议时间，开始结束录播</a:t>
            </a:r>
            <a:endParaRPr sz="1200">
              <a:sym typeface="+mn-ea"/>
            </a:endParaRPr>
          </a:p>
          <a:p>
            <a:pPr marL="457200" indent="-457200"/>
            <a:r>
              <a:rPr lang="en-US" sz="1200">
                <a:sym typeface="+mn-ea"/>
              </a:rPr>
              <a:t>      </a:t>
            </a:r>
            <a:r>
              <a:rPr sz="1200">
                <a:sym typeface="+mn-ea"/>
              </a:rPr>
              <a:t>（a) 点击【会议延长】延长当前会议时间</a:t>
            </a:r>
            <a:endParaRPr sz="1200">
              <a:sym typeface="+mn-ea"/>
            </a:endParaRPr>
          </a:p>
          <a:p>
            <a:pPr marL="457200" indent="-457200"/>
            <a:r>
              <a:rPr lang="en-US" sz="1200">
                <a:sym typeface="+mn-ea"/>
              </a:rPr>
              <a:t>      </a:t>
            </a:r>
            <a:r>
              <a:rPr sz="1200">
                <a:sym typeface="+mn-ea"/>
              </a:rPr>
              <a:t>（b) 点击【结束会议】可立即结束当前会议</a:t>
            </a:r>
            <a:endParaRPr sz="1200">
              <a:sym typeface="+mn-ea"/>
            </a:endParaRPr>
          </a:p>
          <a:p>
            <a:endParaRPr sz="120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5033962"/>
            <a:ext cx="9144000" cy="12977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 defTabSz="685800">
              <a:defRPr/>
            </a:pPr>
            <a:endParaRPr lang="zh-CN" altLang="en-US" sz="1400"/>
          </a:p>
        </p:txBody>
      </p:sp>
      <p:sp>
        <p:nvSpPr>
          <p:cNvPr id="20" name="TextBox 19"/>
          <p:cNvSpPr txBox="1"/>
          <p:nvPr/>
        </p:nvSpPr>
        <p:spPr>
          <a:xfrm>
            <a:off x="3989785" y="1173957"/>
            <a:ext cx="308610" cy="643890"/>
          </a:xfrm>
          <a:prstGeom prst="rect">
            <a:avLst/>
          </a:prstGeom>
          <a:noFill/>
          <a:ln w="9525">
            <a:noFill/>
          </a:ln>
        </p:spPr>
        <p:txBody>
          <a:bodyPr wrap="none" lIns="91437" tIns="45718" rIns="91437" bIns="45718" anchor="t">
            <a:spAutoFit/>
          </a:bodyPr>
          <a:lstStyle/>
          <a:p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9055" y="1173956"/>
            <a:ext cx="2566035" cy="1567180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 defTabSz="685800" hangingPunct="0">
              <a:defRPr/>
            </a:pPr>
            <a:r>
              <a:rPr sz="1200">
                <a:sym typeface="+mn-ea"/>
              </a:rPr>
              <a:t>（5）点击【文件权限】可以设置会议文件某个文件的权限</a:t>
            </a:r>
            <a:endParaRPr sz="1200">
              <a:sym typeface="+mn-ea"/>
            </a:endParaRPr>
          </a:p>
          <a:p>
            <a:pPr defTabSz="685800" hangingPunct="0">
              <a:defRPr/>
            </a:pPr>
            <a:r>
              <a:rPr lang="zh-CN" sz="1200">
                <a:sym typeface="+mn-ea"/>
              </a:rPr>
              <a:t>（</a:t>
            </a:r>
            <a:r>
              <a:rPr sz="1200">
                <a:sym typeface="+mn-ea"/>
              </a:rPr>
              <a:t>a)点击【设置文件权限】进入设置页面</a:t>
            </a:r>
            <a:endParaRPr sz="1200">
              <a:sym typeface="+mn-ea"/>
            </a:endParaRPr>
          </a:p>
          <a:p>
            <a:pPr defTabSz="685800" hangingPunct="0">
              <a:defRPr/>
            </a:pPr>
            <a:r>
              <a:rPr lang="zh-CN" sz="1200">
                <a:sym typeface="+mn-ea"/>
              </a:rPr>
              <a:t>（</a:t>
            </a:r>
            <a:r>
              <a:rPr sz="1200">
                <a:sym typeface="+mn-ea"/>
              </a:rPr>
              <a:t>b)点击【查看文件权限】查看选中文件所属用户</a:t>
            </a:r>
            <a:endParaRPr sz="1200">
              <a:sym typeface="+mn-ea"/>
            </a:endParaRPr>
          </a:p>
          <a:p>
            <a:pPr defTabSz="685800" hangingPunct="0">
              <a:defRPr/>
            </a:pPr>
            <a:r>
              <a:rPr lang="zh-CN" sz="1200">
                <a:sym typeface="+mn-ea"/>
              </a:rPr>
              <a:t>（</a:t>
            </a:r>
            <a:r>
              <a:rPr sz="1200">
                <a:sym typeface="+mn-ea"/>
              </a:rPr>
              <a:t>c)点击【清空权限】清理本会议的所有权限</a:t>
            </a:r>
            <a:endParaRPr sz="1200">
              <a:sym typeface="+mn-ea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59055" y="54293"/>
            <a:ext cx="219265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>
                <a:solidFill>
                  <a:srgbClr val="0070C0"/>
                </a:solidFill>
                <a:latin typeface="+mj-lt"/>
                <a:ea typeface="+mj-ea"/>
                <a:cs typeface="+mj-cs"/>
                <a:sym typeface="+mn-ea"/>
              </a:rPr>
              <a:t>无纸化会议软件</a:t>
            </a:r>
            <a:endParaRPr lang="zh-CN" altLang="en-US" sz="21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矩形 9"/>
          <p:cNvSpPr/>
          <p:nvPr/>
        </p:nvSpPr>
        <p:spPr>
          <a:xfrm flipV="1">
            <a:off x="0" y="438151"/>
            <a:ext cx="9144000" cy="37853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2" name="图片 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74645" y="1063466"/>
            <a:ext cx="6013133" cy="3382804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5033962"/>
            <a:ext cx="9144000" cy="12977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 defTabSz="685800">
              <a:defRPr/>
            </a:pPr>
            <a:endParaRPr lang="zh-CN" altLang="en-US" sz="1400"/>
          </a:p>
        </p:txBody>
      </p:sp>
      <p:sp>
        <p:nvSpPr>
          <p:cNvPr id="20" name="TextBox 19"/>
          <p:cNvSpPr txBox="1"/>
          <p:nvPr/>
        </p:nvSpPr>
        <p:spPr>
          <a:xfrm>
            <a:off x="3989785" y="1173957"/>
            <a:ext cx="308610" cy="643890"/>
          </a:xfrm>
          <a:prstGeom prst="rect">
            <a:avLst/>
          </a:prstGeom>
          <a:noFill/>
          <a:ln w="9525">
            <a:noFill/>
          </a:ln>
        </p:spPr>
        <p:txBody>
          <a:bodyPr wrap="none" lIns="91437" tIns="45718" rIns="91437" bIns="45718" anchor="t">
            <a:spAutoFit/>
          </a:bodyPr>
          <a:lstStyle/>
          <a:p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9055" y="708265"/>
            <a:ext cx="2144316" cy="434340"/>
          </a:xfrm>
          <a:prstGeom prst="rect">
            <a:avLst/>
          </a:prstGeom>
          <a:noFill/>
          <a:ln w="9525">
            <a:noFill/>
          </a:ln>
        </p:spPr>
        <p:txBody>
          <a:bodyPr wrap="square" lIns="91437" tIns="45718" rIns="91437" bIns="45718" anchor="t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+mn-ea"/>
              </a:rPr>
              <a:t>13、电子白板     </a:t>
            </a:r>
            <a:r>
              <a:rPr lang="en-US" altLang="zh-CN" sz="1200" dirty="0">
                <a:latin typeface="Calibri" panose="020F0502020204030204" charset="0"/>
                <a:ea typeface="宋体" panose="02010600030101010101" pitchFamily="2" charset="-122"/>
              </a:rPr>
              <a:t>                                      </a:t>
            </a: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1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9055" y="1073944"/>
            <a:ext cx="2992755" cy="3598545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 defTabSz="685800" hangingPunct="0">
              <a:defRPr/>
            </a:pPr>
            <a:r>
              <a:rPr lang="zh-CN" altLang="zh-CN" sz="1200" dirty="0">
                <a:sym typeface="+mn-ea"/>
              </a:rPr>
              <a:t>（1）选择【画笔】可在界面上绘制</a:t>
            </a: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r>
              <a:rPr lang="zh-CN" altLang="zh-CN" sz="1200" dirty="0">
                <a:sym typeface="+mn-ea"/>
              </a:rPr>
              <a:t>（2）选择【直线】可在界面上任意绘制一条直线</a:t>
            </a: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r>
              <a:rPr lang="zh-CN" altLang="zh-CN" sz="1200" dirty="0">
                <a:sym typeface="+mn-ea"/>
              </a:rPr>
              <a:t>（3）选择【矩形】可在界面上任意绘制一个矩形</a:t>
            </a: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r>
              <a:rPr lang="zh-CN" altLang="zh-CN" sz="1200" dirty="0">
                <a:sym typeface="+mn-ea"/>
              </a:rPr>
              <a:t>（4）选择【圆形】可在界面上任意绘制一个圆形</a:t>
            </a: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r>
              <a:rPr lang="zh-CN" altLang="zh-CN" sz="1200" dirty="0">
                <a:sym typeface="+mn-ea"/>
              </a:rPr>
              <a:t>（5）选择【 T 】可在界面上输入文字</a:t>
            </a: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r>
              <a:rPr lang="zh-CN" altLang="zh-CN" sz="1200" dirty="0">
                <a:sym typeface="+mn-ea"/>
              </a:rPr>
              <a:t>（6）选择【橡皮擦】可擦去界面上绘制的图像</a:t>
            </a: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r>
              <a:rPr lang="zh-CN" altLang="zh-CN" sz="1200" dirty="0">
                <a:sym typeface="+mn-ea"/>
              </a:rPr>
              <a:t>（7）选择【撤销】可撤销上一次操作</a:t>
            </a: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r>
              <a:rPr lang="zh-CN" altLang="zh-CN" sz="1200" dirty="0">
                <a:sym typeface="+mn-ea"/>
              </a:rPr>
              <a:t>（8）点击【</a:t>
            </a:r>
            <a:r>
              <a:rPr lang="en-US" altLang="zh-CN" sz="1200" dirty="0">
                <a:sym typeface="+mn-ea"/>
              </a:rPr>
              <a:t>   </a:t>
            </a:r>
            <a:r>
              <a:rPr lang="zh-CN" altLang="zh-CN" sz="1200" dirty="0">
                <a:sym typeface="+mn-ea"/>
              </a:rPr>
              <a:t>】修改画笔颜色</a:t>
            </a: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r>
              <a:rPr lang="zh-CN" altLang="zh-CN" sz="1200" dirty="0">
                <a:sym typeface="+mn-ea"/>
              </a:rPr>
              <a:t>（9）点击【</a:t>
            </a:r>
            <a:r>
              <a:rPr lang="en-US" altLang="zh-CN" sz="1200" dirty="0">
                <a:sym typeface="+mn-ea"/>
              </a:rPr>
              <a:t>   </a:t>
            </a:r>
            <a:r>
              <a:rPr lang="zh-CN" altLang="zh-CN" sz="1200" dirty="0">
                <a:sym typeface="+mn-ea"/>
              </a:rPr>
              <a:t>】保存当前画布到会议文件，默认其他人不可见</a:t>
            </a: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r>
              <a:rPr lang="zh-CN" altLang="zh-CN" sz="1200" dirty="0">
                <a:sym typeface="+mn-ea"/>
              </a:rPr>
              <a:t>（10）点击【</a:t>
            </a:r>
            <a:r>
              <a:rPr lang="en-US" altLang="zh-CN" sz="1200" dirty="0">
                <a:sym typeface="+mn-ea"/>
              </a:rPr>
              <a:t>   </a:t>
            </a:r>
            <a:r>
              <a:rPr lang="zh-CN" altLang="zh-CN" sz="1200" dirty="0">
                <a:sym typeface="+mn-ea"/>
              </a:rPr>
              <a:t>】从会议文件中导入一张图片到画板中</a:t>
            </a: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r>
              <a:rPr lang="zh-CN" altLang="zh-CN" sz="1200" dirty="0">
                <a:sym typeface="+mn-ea"/>
              </a:rPr>
              <a:t>（11）点击【</a:t>
            </a:r>
            <a:r>
              <a:rPr lang="en-US" altLang="zh-CN" sz="1200" dirty="0">
                <a:sym typeface="+mn-ea"/>
              </a:rPr>
              <a:t>   </a:t>
            </a:r>
            <a:r>
              <a:rPr lang="zh-CN" altLang="zh-CN" sz="1200" dirty="0">
                <a:sym typeface="+mn-ea"/>
              </a:rPr>
              <a:t>】同步当前画板、可多人同时在线编辑</a:t>
            </a: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r>
              <a:rPr lang="zh-CN" altLang="zh-CN" sz="1200" dirty="0">
                <a:sym typeface="+mn-ea"/>
              </a:rPr>
              <a:t>（12）点击【</a:t>
            </a:r>
            <a:r>
              <a:rPr lang="en-US" altLang="zh-CN" sz="1200" dirty="0">
                <a:sym typeface="+mn-ea"/>
              </a:rPr>
              <a:t>   </a:t>
            </a:r>
            <a:r>
              <a:rPr lang="zh-CN" altLang="zh-CN" sz="1200" dirty="0">
                <a:sym typeface="+mn-ea"/>
              </a:rPr>
              <a:t>】清空当前画板</a:t>
            </a:r>
            <a:endParaRPr lang="zh-CN" altLang="zh-CN" sz="1200" dirty="0">
              <a:sym typeface="+mn-ea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59055" y="54293"/>
            <a:ext cx="219265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>
                <a:solidFill>
                  <a:srgbClr val="0070C0"/>
                </a:solidFill>
                <a:latin typeface="+mj-lt"/>
                <a:ea typeface="+mj-ea"/>
                <a:cs typeface="+mj-cs"/>
                <a:sym typeface="+mn-ea"/>
              </a:rPr>
              <a:t>无纸化会议软件</a:t>
            </a:r>
            <a:endParaRPr lang="zh-CN" altLang="en-US" sz="21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矩形 9"/>
          <p:cNvSpPr/>
          <p:nvPr/>
        </p:nvSpPr>
        <p:spPr>
          <a:xfrm flipV="1">
            <a:off x="0" y="438151"/>
            <a:ext cx="9144000" cy="37853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88" name="图片 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58966" y="1143953"/>
            <a:ext cx="5683091" cy="3196590"/>
          </a:xfrm>
          <a:prstGeom prst="rect">
            <a:avLst/>
          </a:prstGeom>
        </p:spPr>
      </p:pic>
      <p:pic>
        <p:nvPicPr>
          <p:cNvPr id="62" name="图片 62" descr="截屏2020-05-09 上午10.03.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174" y="3174206"/>
            <a:ext cx="137636" cy="141923"/>
          </a:xfrm>
          <a:prstGeom prst="rect">
            <a:avLst/>
          </a:prstGeom>
        </p:spPr>
      </p:pic>
      <p:pic>
        <p:nvPicPr>
          <p:cNvPr id="63" name="图片 63" descr="/Users/wcy/Desktop/截屏2020-05-09 上午10.04.15.png截屏2020-05-09 上午10.04.1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04411" y="3357563"/>
            <a:ext cx="137160" cy="141923"/>
          </a:xfrm>
          <a:prstGeom prst="rect">
            <a:avLst/>
          </a:prstGeom>
        </p:spPr>
      </p:pic>
      <p:pic>
        <p:nvPicPr>
          <p:cNvPr id="65" name="图片 65" descr="/Users/wcy/Desktop/截屏2020-05-09 上午10.04.21.png截屏2020-05-09 上午10.04.2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86089" y="3732134"/>
            <a:ext cx="137636" cy="121444"/>
          </a:xfrm>
          <a:prstGeom prst="rect">
            <a:avLst/>
          </a:prstGeom>
        </p:spPr>
      </p:pic>
      <p:pic>
        <p:nvPicPr>
          <p:cNvPr id="67" name="图片 67" descr="/Users/wcy/Desktop/截屏2020-05-09 上午10.04.33.png截屏2020-05-09 上午10.04.3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86089" y="4463177"/>
            <a:ext cx="137636" cy="137636"/>
          </a:xfrm>
          <a:prstGeom prst="rect">
            <a:avLst/>
          </a:prstGeom>
        </p:spPr>
      </p:pic>
      <p:pic>
        <p:nvPicPr>
          <p:cNvPr id="66" name="图片 66" descr="/Users/wcy/Desktop/截屏2020-05-09 上午10.04.27.png截屏2020-05-09 上午10.04.2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086565" y="4097179"/>
            <a:ext cx="137636" cy="122873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5033962"/>
            <a:ext cx="9144000" cy="12977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 defTabSz="685800">
              <a:defRPr/>
            </a:pPr>
            <a:endParaRPr lang="zh-CN" altLang="en-US" sz="1400"/>
          </a:p>
        </p:txBody>
      </p:sp>
      <p:sp>
        <p:nvSpPr>
          <p:cNvPr id="20" name="TextBox 19"/>
          <p:cNvSpPr txBox="1"/>
          <p:nvPr/>
        </p:nvSpPr>
        <p:spPr>
          <a:xfrm>
            <a:off x="3989785" y="1173957"/>
            <a:ext cx="308610" cy="643890"/>
          </a:xfrm>
          <a:prstGeom prst="rect">
            <a:avLst/>
          </a:prstGeom>
          <a:noFill/>
          <a:ln w="9525">
            <a:noFill/>
          </a:ln>
        </p:spPr>
        <p:txBody>
          <a:bodyPr wrap="none" lIns="91437" tIns="45718" rIns="91437" bIns="45718" anchor="t">
            <a:spAutoFit/>
          </a:bodyPr>
          <a:lstStyle/>
          <a:p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" y="781607"/>
            <a:ext cx="2144316" cy="434340"/>
          </a:xfrm>
          <a:prstGeom prst="rect">
            <a:avLst/>
          </a:prstGeom>
          <a:noFill/>
          <a:ln w="9525">
            <a:noFill/>
          </a:ln>
        </p:spPr>
        <p:txBody>
          <a:bodyPr wrap="square" lIns="91437" tIns="45718" rIns="91437" bIns="45718" anchor="t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+mn-ea"/>
              </a:rPr>
              <a:t>14、交流服务                                      </a:t>
            </a:r>
            <a:endParaRPr lang="zh-CN" altLang="en-US" sz="1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150" y="1307306"/>
            <a:ext cx="2432209" cy="1197610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 defTabSz="685800" hangingPunct="0">
              <a:defRPr/>
            </a:pPr>
            <a:r>
              <a:rPr lang="zh-CN" altLang="zh-CN" sz="1200" dirty="0">
                <a:sym typeface="+mn-ea"/>
              </a:rPr>
              <a:t>功能介绍：局域网即时聊点窗口</a:t>
            </a: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r>
              <a:rPr lang="zh-CN" altLang="zh-CN" sz="1200" dirty="0">
                <a:sym typeface="+mn-ea"/>
              </a:rPr>
              <a:t>（1）允许定向发送信息，指定位与会者。</a:t>
            </a: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r>
              <a:rPr lang="zh-CN" altLang="zh-CN" sz="1200" dirty="0">
                <a:sym typeface="+mn-ea"/>
              </a:rPr>
              <a:t>（2）允许发送群体信息。</a:t>
            </a: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r>
              <a:rPr lang="zh-CN" altLang="zh-CN" sz="1200" dirty="0">
                <a:sym typeface="+mn-ea"/>
              </a:rPr>
              <a:t>（3）信息提醒，当不再该栏目时，会有未读信息数量提醒。</a:t>
            </a:r>
            <a:endParaRPr lang="zh-CN" altLang="en-US" sz="1200" dirty="0">
              <a:latin typeface="+mn-ea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59055" y="54293"/>
            <a:ext cx="219265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>
                <a:solidFill>
                  <a:srgbClr val="0070C0"/>
                </a:solidFill>
                <a:latin typeface="+mj-lt"/>
                <a:ea typeface="+mj-ea"/>
                <a:cs typeface="+mj-cs"/>
                <a:sym typeface="+mn-ea"/>
              </a:rPr>
              <a:t>无纸化会议软件</a:t>
            </a:r>
            <a:endParaRPr lang="zh-CN" altLang="en-US" sz="21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矩形 9"/>
          <p:cNvSpPr/>
          <p:nvPr/>
        </p:nvSpPr>
        <p:spPr>
          <a:xfrm flipV="1">
            <a:off x="0" y="438151"/>
            <a:ext cx="9144000" cy="37853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78" name="图片 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89359" y="924401"/>
            <a:ext cx="6376988" cy="358711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5033962"/>
            <a:ext cx="9144000" cy="12977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 defTabSz="685800">
              <a:defRPr/>
            </a:pPr>
            <a:endParaRPr lang="zh-CN" altLang="en-US" sz="1400"/>
          </a:p>
        </p:txBody>
      </p:sp>
      <p:sp>
        <p:nvSpPr>
          <p:cNvPr id="20" name="TextBox 19"/>
          <p:cNvSpPr txBox="1"/>
          <p:nvPr/>
        </p:nvSpPr>
        <p:spPr>
          <a:xfrm>
            <a:off x="3989785" y="1173957"/>
            <a:ext cx="308610" cy="643890"/>
          </a:xfrm>
          <a:prstGeom prst="rect">
            <a:avLst/>
          </a:prstGeom>
          <a:noFill/>
          <a:ln w="9525">
            <a:noFill/>
          </a:ln>
        </p:spPr>
        <p:txBody>
          <a:bodyPr wrap="none" lIns="91437" tIns="45718" rIns="91437" bIns="45718" anchor="t">
            <a:spAutoFit/>
          </a:bodyPr>
          <a:lstStyle/>
          <a:p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" y="781607"/>
            <a:ext cx="2144316" cy="434340"/>
          </a:xfrm>
          <a:prstGeom prst="rect">
            <a:avLst/>
          </a:prstGeom>
          <a:noFill/>
          <a:ln w="9525">
            <a:noFill/>
          </a:ln>
        </p:spPr>
        <p:txBody>
          <a:bodyPr wrap="square" lIns="91437" tIns="45718" rIns="91437" bIns="45718" anchor="t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+mn-ea"/>
              </a:rPr>
              <a:t>15、中控功能                                        </a:t>
            </a:r>
            <a:endParaRPr lang="zh-CN" altLang="en-US" sz="1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150" y="1307306"/>
            <a:ext cx="2317433" cy="2305685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 defTabSz="685800" hangingPunct="0">
              <a:defRPr/>
            </a:pPr>
            <a:r>
              <a:rPr lang="zh-CN" altLang="zh-CN" sz="1200" dirty="0">
                <a:sym typeface="+mn-ea"/>
              </a:rPr>
              <a:t>功能介绍：允许用户操作本台计算机关闭程序或关闭计算机。</a:t>
            </a: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r>
              <a:rPr lang="zh-CN" altLang="zh-CN" sz="1200" dirty="0">
                <a:sym typeface="+mn-ea"/>
              </a:rPr>
              <a:t>（1）点击【退出程序】退出当前会议程序。</a:t>
            </a: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r>
              <a:rPr lang="zh-CN" altLang="zh-CN" sz="1200" dirty="0">
                <a:sym typeface="+mn-ea"/>
              </a:rPr>
              <a:t>（2）点击【退出程序并关机】退出当前会议程序，并关闭当前计算机。</a:t>
            </a: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r>
              <a:rPr lang="zh-CN" altLang="zh-CN" sz="1200" dirty="0">
                <a:sym typeface="+mn-ea"/>
              </a:rPr>
              <a:t>（3）主持人特权</a:t>
            </a:r>
            <a:endParaRPr lang="zh-CN" altLang="zh-CN" sz="1200" dirty="0">
              <a:sym typeface="+mn-ea"/>
            </a:endParaRPr>
          </a:p>
          <a:p>
            <a:pPr defTabSz="685800" hangingPunct="0">
              <a:defRPr/>
            </a:pPr>
            <a:r>
              <a:rPr lang="en-US" altLang="zh-CN" sz="1200" dirty="0">
                <a:sym typeface="+mn-ea"/>
              </a:rPr>
              <a:t>    </a:t>
            </a:r>
            <a:r>
              <a:rPr lang="zh-CN" altLang="zh-CN" sz="1200" dirty="0">
                <a:sym typeface="+mn-ea"/>
              </a:rPr>
              <a:t>（a)控制所有终端上升下降暂停，及控制所有终端开、关机</a:t>
            </a:r>
            <a:endParaRPr lang="zh-CN" altLang="zh-CN" sz="1200" dirty="0">
              <a:sym typeface="+mn-ea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59055" y="54293"/>
            <a:ext cx="219265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>
                <a:solidFill>
                  <a:srgbClr val="0070C0"/>
                </a:solidFill>
                <a:latin typeface="+mj-lt"/>
                <a:ea typeface="+mj-ea"/>
                <a:cs typeface="+mj-cs"/>
                <a:sym typeface="+mn-ea"/>
              </a:rPr>
              <a:t>无纸化会议软件</a:t>
            </a:r>
            <a:endParaRPr lang="zh-CN" altLang="en-US" sz="21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矩形 9"/>
          <p:cNvSpPr/>
          <p:nvPr/>
        </p:nvSpPr>
        <p:spPr>
          <a:xfrm flipV="1">
            <a:off x="0" y="438151"/>
            <a:ext cx="9144000" cy="37853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89" name="图片 8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72703" y="943928"/>
            <a:ext cx="6234113" cy="3506629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5033962"/>
            <a:ext cx="9144000" cy="12977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 defTabSz="685800">
              <a:defRPr/>
            </a:pPr>
            <a:endParaRPr lang="zh-CN" altLang="en-US" sz="1400"/>
          </a:p>
        </p:txBody>
      </p:sp>
      <p:sp>
        <p:nvSpPr>
          <p:cNvPr id="20" name="TextBox 19"/>
          <p:cNvSpPr txBox="1"/>
          <p:nvPr/>
        </p:nvSpPr>
        <p:spPr>
          <a:xfrm>
            <a:off x="3989785" y="1173957"/>
            <a:ext cx="308610" cy="643890"/>
          </a:xfrm>
          <a:prstGeom prst="rect">
            <a:avLst/>
          </a:prstGeom>
          <a:noFill/>
          <a:ln w="9525">
            <a:noFill/>
          </a:ln>
        </p:spPr>
        <p:txBody>
          <a:bodyPr wrap="none" lIns="91437" tIns="45718" rIns="91437" bIns="45718" anchor="t">
            <a:spAutoFit/>
          </a:bodyPr>
          <a:lstStyle/>
          <a:p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" y="781607"/>
            <a:ext cx="2144316" cy="434340"/>
          </a:xfrm>
          <a:prstGeom prst="rect">
            <a:avLst/>
          </a:prstGeom>
          <a:noFill/>
          <a:ln w="9525">
            <a:noFill/>
          </a:ln>
        </p:spPr>
        <p:txBody>
          <a:bodyPr wrap="square" lIns="91437" tIns="45718" rIns="91437" bIns="45718" anchor="t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+mn-ea"/>
              </a:rPr>
              <a:t>16、呼叫服务   </a:t>
            </a:r>
            <a:r>
              <a:rPr lang="en-US" altLang="zh-CN" sz="1200" dirty="0">
                <a:latin typeface="Calibri" panose="020F0502020204030204" charset="0"/>
                <a:ea typeface="宋体" panose="02010600030101010101" pitchFamily="2" charset="-122"/>
              </a:rPr>
              <a:t>                                       </a:t>
            </a: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1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150" y="1307306"/>
            <a:ext cx="2705100" cy="459105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 defTabSz="685800" hangingPunct="0">
              <a:defRPr/>
            </a:pPr>
            <a:r>
              <a:rPr lang="zh-CN" altLang="zh-CN" sz="1200" dirty="0">
                <a:sym typeface="+mn-ea"/>
              </a:rPr>
              <a:t>功能介绍：包含添加茶水、递送纸笔、软件指导、其他。</a:t>
            </a:r>
            <a:endParaRPr lang="zh-CN" altLang="en-US" sz="1200" dirty="0">
              <a:latin typeface="+mn-ea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59055" y="54293"/>
            <a:ext cx="219265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>
                <a:solidFill>
                  <a:srgbClr val="0070C0"/>
                </a:solidFill>
                <a:latin typeface="+mj-lt"/>
                <a:ea typeface="+mj-ea"/>
                <a:cs typeface="+mj-cs"/>
                <a:sym typeface="+mn-ea"/>
              </a:rPr>
              <a:t>无纸化会议软件</a:t>
            </a:r>
            <a:endParaRPr lang="zh-CN" altLang="en-US" sz="21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矩形 9"/>
          <p:cNvSpPr/>
          <p:nvPr/>
        </p:nvSpPr>
        <p:spPr>
          <a:xfrm flipV="1">
            <a:off x="0" y="438151"/>
            <a:ext cx="9144000" cy="37853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25" name="图片 25" descr="/Users/wcy/Desktop/截屏2020-05-09 上午10.13.10.png截屏2020-05-09 上午10.13.10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3127534" y="1090613"/>
            <a:ext cx="5247799" cy="2015014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06"/>
          <a:stretch>
            <a:fillRect/>
          </a:stretch>
        </p:blipFill>
        <p:spPr>
          <a:xfrm>
            <a:off x="4507697" y="2533632"/>
            <a:ext cx="2629037" cy="1447088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8" b="5078"/>
          <a:stretch>
            <a:fillRect/>
          </a:stretch>
        </p:blipFill>
        <p:spPr>
          <a:xfrm>
            <a:off x="1785332" y="969803"/>
            <a:ext cx="2628889" cy="1444445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1785332" y="2531128"/>
            <a:ext cx="2628889" cy="144959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521298" y="964656"/>
            <a:ext cx="2597840" cy="1449591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Rectangle 4"/>
          <p:cNvSpPr/>
          <p:nvPr/>
        </p:nvSpPr>
        <p:spPr>
          <a:xfrm>
            <a:off x="1785332" y="964656"/>
            <a:ext cx="2628889" cy="1451424"/>
          </a:xfrm>
          <a:prstGeom prst="rect">
            <a:avLst/>
          </a:prstGeom>
          <a:noFill/>
          <a:ln w="38100" cap="flat" cmpd="sng" algn="ctr">
            <a:solidFill>
              <a:sysClr val="windowText" lastClr="000000">
                <a:lumMod val="60000"/>
                <a:lumOff val="40000"/>
              </a:sysClr>
            </a:solidFill>
            <a:prstDash val="solid"/>
            <a:miter lim="800000"/>
          </a:ln>
          <a:effectLst/>
        </p:spPr>
        <p:txBody>
          <a:bodyPr wrap="square" tIns="810000" anchor="t" anchorCtr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100000"/>
                </a:sys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1" name="TextBox 7"/>
          <p:cNvSpPr txBox="1"/>
          <p:nvPr/>
        </p:nvSpPr>
        <p:spPr>
          <a:xfrm rot="18900000">
            <a:off x="1852170" y="1078768"/>
            <a:ext cx="253658" cy="251246"/>
          </a:xfrm>
          <a:prstGeom prst="rect">
            <a:avLst/>
          </a:prstGeom>
          <a:noFill/>
        </p:spPr>
        <p:txBody>
          <a:bodyPr wrap="none">
            <a:normAutofit fontScale="725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cs typeface="+mn-ea"/>
                <a:sym typeface="+mn-lt"/>
              </a:rPr>
              <a:t>01</a:t>
            </a:r>
            <a:endParaRPr kumimoji="0" lang="en-US" sz="135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33" name="Rectangle 12"/>
          <p:cNvSpPr/>
          <p:nvPr/>
        </p:nvSpPr>
        <p:spPr>
          <a:xfrm>
            <a:off x="4507847" y="964656"/>
            <a:ext cx="2628889" cy="1451424"/>
          </a:xfrm>
          <a:prstGeom prst="rect">
            <a:avLst/>
          </a:prstGeom>
          <a:noFill/>
          <a:ln w="38100" cap="flat" cmpd="sng" algn="ctr">
            <a:solidFill>
              <a:sysClr val="windowText" lastClr="000000">
                <a:lumMod val="60000"/>
                <a:lumOff val="40000"/>
              </a:sysClr>
            </a:solidFill>
            <a:prstDash val="solid"/>
            <a:miter lim="800000"/>
          </a:ln>
          <a:effectLst/>
        </p:spPr>
        <p:txBody>
          <a:bodyPr wrap="square" tIns="810000" anchor="t" anchorCtr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100000"/>
                </a:sys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6" name="TextBox 15"/>
          <p:cNvSpPr txBox="1"/>
          <p:nvPr/>
        </p:nvSpPr>
        <p:spPr>
          <a:xfrm rot="2700000">
            <a:off x="6787907" y="1098209"/>
            <a:ext cx="300098" cy="212365"/>
          </a:xfrm>
          <a:prstGeom prst="rect">
            <a:avLst/>
          </a:prstGeom>
          <a:noFill/>
        </p:spPr>
        <p:txBody>
          <a:bodyPr wrap="none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350" b="1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cs typeface="+mn-ea"/>
                <a:sym typeface="+mn-lt"/>
              </a:rPr>
              <a:t>02</a:t>
            </a:r>
            <a:endParaRPr kumimoji="0" lang="en-US" sz="1350" b="1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37" name="Rectangle 20"/>
          <p:cNvSpPr/>
          <p:nvPr/>
        </p:nvSpPr>
        <p:spPr>
          <a:xfrm>
            <a:off x="1785332" y="2529296"/>
            <a:ext cx="2628889" cy="1451424"/>
          </a:xfrm>
          <a:prstGeom prst="rect">
            <a:avLst/>
          </a:prstGeom>
          <a:noFill/>
          <a:ln w="38100" cap="flat" cmpd="sng" algn="ctr">
            <a:solidFill>
              <a:sysClr val="windowText" lastClr="000000">
                <a:lumMod val="60000"/>
                <a:lumOff val="40000"/>
              </a:sysClr>
            </a:solidFill>
            <a:prstDash val="solid"/>
            <a:miter lim="800000"/>
          </a:ln>
          <a:effectLst/>
        </p:spPr>
        <p:txBody>
          <a:bodyPr wrap="square" tIns="810000" anchor="t" anchorCtr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100000"/>
                </a:sys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2" name="Rectangle 28"/>
          <p:cNvSpPr/>
          <p:nvPr/>
        </p:nvSpPr>
        <p:spPr>
          <a:xfrm>
            <a:off x="4507846" y="2529297"/>
            <a:ext cx="2628889" cy="1451424"/>
          </a:xfrm>
          <a:prstGeom prst="rect">
            <a:avLst/>
          </a:prstGeom>
          <a:noFill/>
          <a:ln w="38100" cap="flat" cmpd="sng" algn="ctr">
            <a:solidFill>
              <a:sysClr val="windowText" lastClr="000000">
                <a:lumMod val="60000"/>
                <a:lumOff val="40000"/>
              </a:sysClr>
            </a:solidFill>
            <a:prstDash val="solid"/>
            <a:miter lim="800000"/>
          </a:ln>
          <a:effectLst/>
        </p:spPr>
        <p:txBody>
          <a:bodyPr wrap="square" tIns="810000" anchor="t" anchorCtr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100000"/>
                </a:sys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5" name="TextBox 31"/>
          <p:cNvSpPr txBox="1"/>
          <p:nvPr/>
        </p:nvSpPr>
        <p:spPr>
          <a:xfrm rot="19095347">
            <a:off x="6814604" y="3623642"/>
            <a:ext cx="253658" cy="251246"/>
          </a:xfrm>
          <a:prstGeom prst="rect">
            <a:avLst/>
          </a:prstGeom>
          <a:noFill/>
        </p:spPr>
        <p:txBody>
          <a:bodyPr wrap="none">
            <a:normAutofit fontScale="725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cs typeface="+mn-ea"/>
                <a:sym typeface="+mn-lt"/>
              </a:rPr>
              <a:t>04</a:t>
            </a:r>
            <a:endParaRPr kumimoji="0" lang="en-US" sz="135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32" name="TextBox 15"/>
          <p:cNvSpPr txBox="1"/>
          <p:nvPr/>
        </p:nvSpPr>
        <p:spPr>
          <a:xfrm rot="2700000">
            <a:off x="1815464" y="3718550"/>
            <a:ext cx="300098" cy="212365"/>
          </a:xfrm>
          <a:prstGeom prst="rect">
            <a:avLst/>
          </a:prstGeom>
          <a:noFill/>
        </p:spPr>
        <p:txBody>
          <a:bodyPr wrap="none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35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cs typeface="+mn-ea"/>
                <a:sym typeface="+mn-lt"/>
              </a:rPr>
              <a:t>03</a:t>
            </a:r>
            <a:endParaRPr kumimoji="0" lang="en-US" sz="135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252347" y="1448433"/>
            <a:ext cx="1219200" cy="506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35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cs typeface="+mn-ea"/>
                <a:sym typeface="+mn-lt"/>
              </a:rPr>
              <a:t>2.</a:t>
            </a:r>
            <a:r>
              <a:rPr kumimoji="0" lang="zh-CN" altLang="en-US" sz="135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cs typeface="+mn-ea"/>
                <a:sym typeface="+mn-lt"/>
              </a:rPr>
              <a:t>节约纸张</a:t>
            </a:r>
            <a:endParaRPr kumimoji="0" lang="en-US" altLang="zh-CN" sz="135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cs typeface="+mn-ea"/>
              <a:sym typeface="+mn-lt"/>
            </a:endParaRPr>
          </a:p>
          <a:p>
            <a:pPr algn="ctr">
              <a:defRPr/>
            </a:pPr>
            <a:r>
              <a:rPr lang="zh-CN" altLang="en-US" sz="1350" b="1" kern="0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环保可循</a:t>
            </a:r>
            <a:r>
              <a:rPr lang="zh-CN" altLang="en-US" sz="1350" b="1" kern="0" dirty="0" smtClean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利用</a:t>
            </a:r>
            <a:endParaRPr lang="zh-CN" altLang="en-US" sz="1350" b="1" kern="0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312661" y="3174807"/>
            <a:ext cx="1351915" cy="2990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35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cs typeface="+mn-ea"/>
                <a:sym typeface="+mn-lt"/>
              </a:rPr>
              <a:t>3.</a:t>
            </a:r>
            <a:r>
              <a:rPr kumimoji="0" lang="zh-CN" altLang="en-US" sz="135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cs typeface="+mn-ea"/>
                <a:sym typeface="+mn-lt"/>
              </a:rPr>
              <a:t>降低人工</a:t>
            </a:r>
            <a:r>
              <a:rPr kumimoji="0" lang="zh-CN" altLang="en-US" sz="135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cs typeface="+mn-ea"/>
                <a:sym typeface="+mn-lt"/>
              </a:rPr>
              <a:t>耗时</a:t>
            </a:r>
            <a:endParaRPr kumimoji="0" lang="zh-CN" altLang="en-US" sz="135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312768" y="3054410"/>
            <a:ext cx="1307306" cy="506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35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cs typeface="+mn-ea"/>
                <a:sym typeface="+mn-lt"/>
              </a:rPr>
              <a:t>4.</a:t>
            </a:r>
            <a:r>
              <a:rPr kumimoji="0" lang="zh-CN" altLang="en-US" sz="135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cs typeface="+mn-ea"/>
                <a:sym typeface="+mn-lt"/>
              </a:rPr>
              <a:t>提高</a:t>
            </a:r>
            <a:r>
              <a:rPr kumimoji="0" lang="zh-CN" altLang="en-US" sz="135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cs typeface="+mn-ea"/>
                <a:sym typeface="+mn-lt"/>
              </a:rPr>
              <a:t>会议事件办理效率</a:t>
            </a:r>
            <a:endParaRPr kumimoji="0" lang="zh-CN" altLang="en-US" sz="135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485381" y="1448433"/>
            <a:ext cx="1006475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350" b="1" kern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cs typeface="+mn-ea"/>
                <a:sym typeface="+mn-lt"/>
              </a:rPr>
              <a:t>1.</a:t>
            </a:r>
            <a:r>
              <a:rPr lang="zh-CN" altLang="en-US" sz="1350" b="1" kern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cs typeface="+mn-ea"/>
                <a:sym typeface="+mn-lt"/>
              </a:rPr>
              <a:t>提高会议</a:t>
            </a:r>
            <a:endParaRPr kumimoji="0" lang="en-US" altLang="zh-CN" sz="135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cs typeface="+mn-ea"/>
              <a:sym typeface="+mn-lt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350" b="1" kern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cs typeface="+mn-ea"/>
                <a:sym typeface="+mn-lt"/>
              </a:rPr>
              <a:t>开展</a:t>
            </a:r>
            <a:r>
              <a:rPr lang="zh-CN" altLang="en-US" sz="1350" b="1" kern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cs typeface="+mn-ea"/>
                <a:sym typeface="+mn-lt"/>
              </a:rPr>
              <a:t>效率</a:t>
            </a:r>
            <a:endParaRPr lang="zh-CN" altLang="en-US" sz="1350" b="1" dirty="0" smtClean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 flipV="1">
            <a:off x="0" y="438151"/>
            <a:ext cx="9144000" cy="37853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3" name="文本框 12"/>
          <p:cNvSpPr txBox="1"/>
          <p:nvPr/>
        </p:nvSpPr>
        <p:spPr>
          <a:xfrm>
            <a:off x="67552" y="70501"/>
            <a:ext cx="1254760" cy="3816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90000"/>
              </a:lnSpc>
              <a:buClrTx/>
              <a:buSzTx/>
              <a:buFontTx/>
            </a:pPr>
            <a:r>
              <a:rPr lang="zh-CN" altLang="en-US" sz="21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系统特点</a:t>
            </a:r>
            <a:endParaRPr lang="zh-CN" altLang="en-US" sz="21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图片 2" descr="c747247f-7bd9-465f-9e12-2664dd6b855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995738"/>
            <a:ext cx="9144476" cy="11558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9000">
        <p:fade/>
      </p:transition>
    </mc:Choice>
    <mc:Fallback>
      <p:transition spd="med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3104</Words>
  <Application>WPS 演示</Application>
  <PresentationFormat>全屏显示(16:9)</PresentationFormat>
  <Paragraphs>252</Paragraphs>
  <Slides>25</Slides>
  <Notes>77</Notes>
  <HiddenSlides>0</HiddenSlides>
  <MMClips>1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  <vt:variant>
        <vt:lpstr>自定义放映</vt:lpstr>
      </vt:variant>
      <vt:variant>
        <vt:i4>1</vt:i4>
      </vt:variant>
    </vt:vector>
  </HeadingPairs>
  <TitlesOfParts>
    <vt:vector size="36" baseType="lpstr">
      <vt:lpstr>Arial</vt:lpstr>
      <vt:lpstr>宋体</vt:lpstr>
      <vt:lpstr>Wingdings</vt:lpstr>
      <vt:lpstr>微软雅黑</vt:lpstr>
      <vt:lpstr>经典特宋简</vt:lpstr>
      <vt:lpstr>方正正中黑简体</vt:lpstr>
      <vt:lpstr>方正兰亭黑_GBK</vt:lpstr>
      <vt:lpstr>Calibri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自定义放映 1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Jenny</cp:lastModifiedBy>
  <cp:revision>479</cp:revision>
  <dcterms:created xsi:type="dcterms:W3CDTF">2014-12-11T07:20:00Z</dcterms:created>
  <dcterms:modified xsi:type="dcterms:W3CDTF">2022-03-25T08:23:01Z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2052-11.1.0.11365</vt:lpwstr>
  </property>
  <property fmtid="{D5CDD505-2E9C-101B-9397-08002B2CF9AE}" pid="3" name="ICV">
    <vt:lpwstr>C0D35578F93A4326A679819C9C437E0B</vt:lpwstr>
  </property>
</Properties>
</file>